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handoutMasterIdLst>
    <p:handoutMasterId r:id="rId25"/>
  </p:handoutMasterIdLst>
  <p:sldIdLst>
    <p:sldId id="309" r:id="rId3"/>
    <p:sldId id="399" r:id="rId4"/>
    <p:sldId id="274" r:id="rId5"/>
    <p:sldId id="382" r:id="rId6"/>
    <p:sldId id="383" r:id="rId7"/>
    <p:sldId id="384" r:id="rId8"/>
    <p:sldId id="420" r:id="rId9"/>
    <p:sldId id="421" r:id="rId11"/>
    <p:sldId id="422" r:id="rId12"/>
    <p:sldId id="423" r:id="rId13"/>
    <p:sldId id="424" r:id="rId14"/>
    <p:sldId id="425" r:id="rId15"/>
    <p:sldId id="426" r:id="rId16"/>
    <p:sldId id="427" r:id="rId17"/>
    <p:sldId id="334" r:id="rId18"/>
    <p:sldId id="368" r:id="rId19"/>
    <p:sldId id="370" r:id="rId20"/>
    <p:sldId id="371" r:id="rId21"/>
    <p:sldId id="419" r:id="rId22"/>
    <p:sldId id="400" r:id="rId23"/>
    <p:sldId id="328" r:id="rId24"/>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sco" initials="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F493F"/>
    <a:srgbClr val="8E786B"/>
    <a:srgbClr val="F5F3F1"/>
    <a:srgbClr val="8B7567"/>
    <a:srgbClr val="F4CCB2"/>
    <a:srgbClr val="EAE6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42" autoAdjust="0"/>
    <p:restoredTop sz="94660"/>
  </p:normalViewPr>
  <p:slideViewPr>
    <p:cSldViewPr snapToGrid="0" showGuides="1">
      <p:cViewPr>
        <p:scale>
          <a:sx n="93" d="100"/>
          <a:sy n="93" d="100"/>
        </p:scale>
        <p:origin x="88" y="216"/>
      </p:cViewPr>
      <p:guideLst>
        <p:guide orient="horz" pos="2062"/>
        <p:guide pos="3896"/>
        <p:guide pos="325"/>
        <p:guide pos="7355"/>
        <p:guide orient="horz" pos="313"/>
        <p:guide orient="horz" pos="39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gs" Target="tags/tag2.xml"/><Relationship Id="rId3" Type="http://schemas.openxmlformats.org/officeDocument/2006/relationships/slide" Target="slides/slide1.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9-22T12:49:49.635" idx="1">
    <p:pos x="7184" y="3447"/>
    <p:text>(例如，高斯函数可以产生对称性，正弦函数可以产生重复)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2-09-22T12:49:49.635" idx="1">
    <p:pos x="7184" y="3447"/>
    <p:text>(例如，高斯函数可以产生对称性，正弦函数可以产生重复)
</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2-09-22T12:49:49.635" idx="1">
    <p:pos x="7184" y="3447"/>
    <p:text>(例如，高斯函数可以产生对称性，正弦函数可以产生重复)
</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2-09-22T12:49:49.635" idx="1">
    <p:pos x="7184" y="3447"/>
    <p:text>(例如，高斯函数可以产生对称性，正弦函数可以产生重复)
</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22-09-22T12:49:49.635" idx="1">
    <p:pos x="7184" y="3447"/>
    <p:text>(例如，高斯函数可以产生对称性，正弦函数可以产生重复)
</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22-09-22T12:49:49.635" idx="1">
    <p:pos x="7184" y="3447"/>
    <p:text>(例如，高斯函数可以产生对称性，正弦函数可以产生重复)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https://www.youtube.com/watch?v=z9ptOeByLA4&amp;ab_channel=EvolvingAILab</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(例如，高斯函数可以产生对称性，正弦函数可以产生重复)</a:t>
            </a:r>
            <a:endParaRPr lang="zh-CN" altLang="en-US">
              <a:sym typeface="+mn-ea"/>
            </a:endParaRPr>
          </a:p>
          <a:p>
            <a:r>
              <a:rPr lang="zh-CN" altLang="en-US">
                <a:solidFill>
                  <a:srgbClr val="5F493F"/>
                </a:solidFill>
                <a:sym typeface="+mn-ea"/>
              </a:rPr>
              <a:t>对于每个体素，体素的笛卡尔坐标(x、y和z)及其到中心的距离(d)被作为输入提供给CPPN，一个CPPN输出指定体素是否为空。如果体素不为空，则另外四个输出(每个材料类型一个输出)的最大值确定该体素的材料类型。</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(例如，高斯函数可以产生对称性，正弦函数可以产生重复)</a:t>
            </a:r>
            <a:endParaRPr lang="zh-CN" altLang="en-US">
              <a:sym typeface="+mn-ea"/>
            </a:endParaRPr>
          </a:p>
          <a:p>
            <a:r>
              <a:rPr lang="zh-CN" altLang="en-US">
                <a:solidFill>
                  <a:srgbClr val="5F493F"/>
                </a:solidFill>
                <a:sym typeface="+mn-ea"/>
              </a:rPr>
              <a:t>对于每个体素，体素的笛卡尔坐标(x、y和z)及其到中心的距离(d)被作为输入提供给CPPN，一个CPPN输出指定体素是否为空。如果体素不为空，则另外四个输出(每个材料类型一个输出)的最大值确定该体素的材料类型。</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(例如，高斯函数可以产生对称性，正弦函数可以产生重复)</a:t>
            </a:r>
            <a:endParaRPr lang="zh-CN" altLang="en-US">
              <a:sym typeface="+mn-ea"/>
            </a:endParaRPr>
          </a:p>
          <a:p>
            <a:r>
              <a:rPr lang="zh-CN" altLang="en-US">
                <a:solidFill>
                  <a:srgbClr val="5F493F"/>
                </a:solidFill>
                <a:sym typeface="+mn-ea"/>
              </a:rPr>
              <a:t>对于每个体素，体素的笛卡尔坐标(x、y和z)及其到中心的距离(d)被作为输入提供给CPPN，一个CPPN输出指定体素是否为空。如果体素不为空，则另外四个输出(每个材料类型一个输出)的最大值确定该体素的材料类型。</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(例如，高斯函数可以产生对称性，正弦函数可以产生重复)</a:t>
            </a:r>
            <a:endParaRPr lang="zh-CN" altLang="en-US">
              <a:sym typeface="+mn-ea"/>
            </a:endParaRPr>
          </a:p>
          <a:p>
            <a:r>
              <a:rPr lang="zh-CN" altLang="en-US">
                <a:solidFill>
                  <a:srgbClr val="5F493F"/>
                </a:solidFill>
                <a:sym typeface="+mn-ea"/>
              </a:rPr>
              <a:t>对于每个体素，体素的笛卡尔坐标(x、y和z)及其到中心的距离(d)被作为输入提供给CPPN，一个CPPN输出指定体素是否为空。如果体素不为空，则另外四个输出(每个材料类型一个输出)的最大值确定该体素的材料类型。</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(例如，高斯函数可以产生对称性，正弦函数可以产生重复)</a:t>
            </a:r>
            <a:endParaRPr lang="zh-CN" altLang="en-US">
              <a:sym typeface="+mn-ea"/>
            </a:endParaRPr>
          </a:p>
          <a:p>
            <a:r>
              <a:rPr lang="zh-CN" altLang="en-US">
                <a:solidFill>
                  <a:srgbClr val="5F493F"/>
                </a:solidFill>
                <a:sym typeface="+mn-ea"/>
              </a:rPr>
              <a:t>对于每个体素，体素的笛卡尔坐标(x、y和z)及其到中心的距离(d)被作为输入提供给CPPN，一个CPPN输出指定体素是否为空。如果体素不为空，则另外四个输出(每个材料类型一个输出)的最大值确定该体素的材料类型。</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(例如，高斯函数可以产生对称性，正弦函数可以产生重复)</a:t>
            </a:r>
            <a:endParaRPr lang="zh-CN" altLang="en-US">
              <a:sym typeface="+mn-ea"/>
            </a:endParaRPr>
          </a:p>
          <a:p>
            <a:r>
              <a:rPr lang="zh-CN" altLang="en-US">
                <a:solidFill>
                  <a:srgbClr val="5F493F"/>
                </a:solidFill>
                <a:sym typeface="+mn-ea"/>
              </a:rPr>
              <a:t>对于每个体素，体素的笛卡尔坐标(x、y和z)及其到中心的距离(d)被作为输入提供给CPPN，一个CPPN输出指定体素是否为空。如果体素不为空，则另外四个输出(每个材料类型一个输出)的最大值确定该体素的材料类型。</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进阶设计）">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comments" Target="../comments/comment2.xml"/><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6" Type="http://schemas.openxmlformats.org/officeDocument/2006/relationships/comments" Target="../comments/comment3.xml"/><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6" Type="http://schemas.openxmlformats.org/officeDocument/2006/relationships/comments" Target="../comments/comment4.xml"/><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6" Type="http://schemas.openxmlformats.org/officeDocument/2006/relationships/comments" Target="../comments/comment5.xml"/><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6" Type="http://schemas.openxmlformats.org/officeDocument/2006/relationships/comments" Target="../comments/comment6.xml"/><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21.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tags" Target="../tags/tag1.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6" Type="http://schemas.openxmlformats.org/officeDocument/2006/relationships/comments" Target="../comments/comment1.xml"/><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371475" y="1161415"/>
            <a:ext cx="5144135" cy="3415030"/>
          </a:xfrm>
          <a:prstGeom prst="rect">
            <a:avLst/>
          </a:prstGeom>
          <a:noFill/>
        </p:spPr>
        <p:txBody>
          <a:bodyPr wrap="square">
            <a:spAutoFit/>
          </a:bodyPr>
          <a:lstStyle/>
          <a:p>
            <a:r>
              <a:rPr lang="zh-CN" altLang="en-US" sz="5400" dirty="0">
                <a:ln w="25400" cmpd="thickThin">
                  <a:noFill/>
                </a:ln>
                <a:solidFill>
                  <a:srgbClr val="5F493F"/>
                </a:solidFill>
                <a:latin typeface="华文中宋" panose="02010600040101010101" charset="-122"/>
                <a:ea typeface="华文中宋" panose="02010600040101010101" charset="-122"/>
                <a:cs typeface="华文中宋" panose="02010600040101010101" charset="-122"/>
              </a:rPr>
              <a:t>Illuminating search spaces by mapping elites</a:t>
            </a:r>
            <a:endParaRPr lang="zh-CN" altLang="en-US" sz="5400" dirty="0">
              <a:ln w="25400" cmpd="thickThin">
                <a:noFill/>
              </a:ln>
              <a:solidFill>
                <a:srgbClr val="5F493F"/>
              </a:solidFill>
              <a:latin typeface="华文中宋" panose="02010600040101010101" charset="-122"/>
              <a:ea typeface="华文中宋" panose="02010600040101010101" charset="-122"/>
              <a:cs typeface="华文中宋" panose="02010600040101010101" charset="-122"/>
            </a:endParaRPr>
          </a:p>
        </p:txBody>
      </p:sp>
      <p:pic>
        <p:nvPicPr>
          <p:cNvPr id="7" name="图形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164" y="163830"/>
            <a:ext cx="2831937" cy="520356"/>
          </a:xfrm>
          <a:prstGeom prst="rect">
            <a:avLst/>
          </a:prstGeom>
        </p:spPr>
      </p:pic>
      <p:sp>
        <p:nvSpPr>
          <p:cNvPr id="8" name="文本框 7"/>
          <p:cNvSpPr txBox="1"/>
          <p:nvPr/>
        </p:nvSpPr>
        <p:spPr>
          <a:xfrm>
            <a:off x="541655" y="6051550"/>
            <a:ext cx="9541510" cy="423545"/>
          </a:xfrm>
          <a:prstGeom prst="rect">
            <a:avLst/>
          </a:prstGeom>
          <a:noFill/>
        </p:spPr>
        <p:txBody>
          <a:bodyPr wrap="square" rtlCol="0">
            <a:spAutoFit/>
          </a:bodyPr>
          <a:lstStyle/>
          <a:p>
            <a:pPr lvl="0">
              <a:lnSpc>
                <a:spcPct val="90000"/>
              </a:lnSpc>
              <a:spcBef>
                <a:spcPts val="600"/>
              </a:spcBef>
              <a:defRPr/>
            </a:pP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小组成员：曾宪清 杨可芸</a:t>
            </a:r>
            <a:r>
              <a:rPr lang="en-US" altLang="zh-CN"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 </a:t>
            </a: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陈驿来</a:t>
            </a:r>
            <a:endPar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0" name="图形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sp>
        <p:nvSpPr>
          <p:cNvPr id="4" name="文本框 3"/>
          <p:cNvSpPr txBox="1"/>
          <p:nvPr/>
        </p:nvSpPr>
        <p:spPr>
          <a:xfrm>
            <a:off x="539115" y="1074420"/>
            <a:ext cx="4445635" cy="398780"/>
          </a:xfrm>
          <a:prstGeom prst="rect">
            <a:avLst/>
          </a:prstGeom>
          <a:noFill/>
        </p:spPr>
        <p:txBody>
          <a:bodyPr wrap="square" rtlCol="0">
            <a:spAutoFit/>
          </a:bodyPr>
          <a:p>
            <a:r>
              <a:rPr sz="2000" b="1">
                <a:solidFill>
                  <a:srgbClr val="5F493F"/>
                </a:solidFill>
              </a:rPr>
              <a:t>实验</a:t>
            </a:r>
            <a:r>
              <a:rPr lang="zh-CN" sz="2000" b="1">
                <a:solidFill>
                  <a:srgbClr val="5F493F"/>
                </a:solidFill>
              </a:rPr>
              <a:t>结果</a:t>
            </a:r>
            <a:r>
              <a:rPr sz="2000" b="1">
                <a:solidFill>
                  <a:srgbClr val="5F493F"/>
                </a:solidFill>
              </a:rPr>
              <a:t>：</a:t>
            </a:r>
            <a:endParaRPr lang="en-US" altLang="zh-CN" sz="2000" b="1" dirty="0">
              <a:solidFill>
                <a:srgbClr val="5F493F"/>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9" name="文本框 8"/>
          <p:cNvSpPr txBox="1"/>
          <p:nvPr/>
        </p:nvSpPr>
        <p:spPr>
          <a:xfrm>
            <a:off x="474980" y="121285"/>
            <a:ext cx="8646160" cy="953135"/>
          </a:xfrm>
          <a:prstGeom prst="rect">
            <a:avLst/>
          </a:prstGeom>
          <a:noFill/>
        </p:spPr>
        <p:txBody>
          <a:bodyPr wrap="square" rtlCol="0">
            <a:spAutoFit/>
          </a:bodyPr>
          <a:p>
            <a:r>
              <a:rPr lang="zh-CN" altLang="en-US" sz="2800" b="1">
                <a:solidFill>
                  <a:srgbClr val="5F493F"/>
                </a:solidFill>
              </a:rPr>
              <a:t>Experiment</a:t>
            </a:r>
            <a:r>
              <a:rPr lang="en-US" altLang="zh-CN" sz="2800" b="1">
                <a:solidFill>
                  <a:srgbClr val="5F493F"/>
                </a:solidFill>
              </a:rPr>
              <a:t> 2</a:t>
            </a:r>
            <a:r>
              <a:rPr lang="zh-CN" altLang="en-US" sz="2800" b="1">
                <a:solidFill>
                  <a:srgbClr val="5F493F"/>
                </a:solidFill>
              </a:rPr>
              <a:t>：</a:t>
            </a:r>
            <a:endParaRPr lang="zh-CN" altLang="en-US" sz="2800" b="1">
              <a:solidFill>
                <a:srgbClr val="5F493F"/>
              </a:solidFill>
            </a:endParaRPr>
          </a:p>
          <a:p>
            <a:r>
              <a:rPr lang="en-US" altLang="zh-CN" sz="2800" b="1">
                <a:solidFill>
                  <a:srgbClr val="5F493F"/>
                </a:solidFill>
              </a:rPr>
              <a:t>Simulated soft, locomoting robot morphologies</a:t>
            </a:r>
            <a:endParaRPr lang="en-US" altLang="zh-CN" sz="2800" b="1">
              <a:solidFill>
                <a:srgbClr val="5F493F"/>
              </a:solidFill>
            </a:endParaRPr>
          </a:p>
        </p:txBody>
      </p:sp>
      <p:pic>
        <p:nvPicPr>
          <p:cNvPr id="2" name="图片 1"/>
          <p:cNvPicPr>
            <a:picLocks noChangeAspect="1"/>
          </p:cNvPicPr>
          <p:nvPr/>
        </p:nvPicPr>
        <p:blipFill>
          <a:blip r:embed="rId3"/>
          <a:srcRect r="73541"/>
          <a:stretch>
            <a:fillRect/>
          </a:stretch>
        </p:blipFill>
        <p:spPr>
          <a:xfrm>
            <a:off x="474980" y="1837055"/>
            <a:ext cx="1945640" cy="2773680"/>
          </a:xfrm>
          <a:prstGeom prst="rect">
            <a:avLst/>
          </a:prstGeom>
        </p:spPr>
      </p:pic>
      <p:cxnSp>
        <p:nvCxnSpPr>
          <p:cNvPr id="3" name="直接连接符 2"/>
          <p:cNvCxnSpPr/>
          <p:nvPr/>
        </p:nvCxnSpPr>
        <p:spPr>
          <a:xfrm flipH="1">
            <a:off x="5513705" y="1234440"/>
            <a:ext cx="22225" cy="3978275"/>
          </a:xfrm>
          <a:prstGeom prst="line">
            <a:avLst/>
          </a:prstGeom>
          <a:effectLst>
            <a:outerShdw blurRad="63500" sx="102000" sy="102000" algn="ctr" rotWithShape="0">
              <a:prstClr val="black">
                <a:alpha val="40000"/>
              </a:prstClr>
            </a:outerShdw>
          </a:effectLst>
          <a:scene3d>
            <a:camera prst="orthographicFront"/>
            <a:lightRig rig="threePt" dir="t"/>
          </a:scene3d>
          <a:sp3d extrusionH="120650" prstMaterial="softEdge">
            <a:extrusionClr>
              <a:schemeClr val="accent2">
                <a:lumMod val="20000"/>
                <a:lumOff val="80000"/>
              </a:schemeClr>
            </a:extrusionClr>
          </a:sp3d>
        </p:spPr>
        <p:style>
          <a:lnRef idx="3">
            <a:schemeClr val="accent3"/>
          </a:lnRef>
          <a:fillRef idx="0">
            <a:schemeClr val="accent3"/>
          </a:fillRef>
          <a:effectRef idx="2">
            <a:schemeClr val="accent3"/>
          </a:effectRef>
          <a:fontRef idx="minor">
            <a:schemeClr val="tx1"/>
          </a:fontRef>
        </p:style>
      </p:cxnSp>
      <p:sp>
        <p:nvSpPr>
          <p:cNvPr id="8" name="文本框 7"/>
          <p:cNvSpPr txBox="1"/>
          <p:nvPr/>
        </p:nvSpPr>
        <p:spPr>
          <a:xfrm>
            <a:off x="6113780" y="2057400"/>
            <a:ext cx="5290820" cy="255333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l"/>
            <a:endParaRPr lang="zh-CN" sz="1600" b="1">
              <a:solidFill>
                <a:srgbClr val="5F493F"/>
              </a:solidFill>
              <a:sym typeface="+mn-ea"/>
            </a:endParaRPr>
          </a:p>
          <a:p>
            <a:pPr algn="l"/>
            <a:r>
              <a:rPr lang="zh-CN" sz="1600" b="1">
                <a:solidFill>
                  <a:srgbClr val="5F493F"/>
                </a:solidFill>
                <a:sym typeface="+mn-ea"/>
              </a:rPr>
              <a:t>结果分析</a:t>
            </a:r>
            <a:r>
              <a:rPr sz="1600" b="1">
                <a:solidFill>
                  <a:srgbClr val="5F493F"/>
                </a:solidFill>
                <a:sym typeface="+mn-ea"/>
              </a:rPr>
              <a:t>：</a:t>
            </a:r>
            <a:endParaRPr lang="en-US" altLang="zh-CN" sz="1600" b="1" dirty="0">
              <a:solidFill>
                <a:srgbClr val="5F493F"/>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algn="l"/>
            <a:r>
              <a:rPr lang="zh-CN" altLang="en-US" sz="1600">
                <a:solidFill>
                  <a:srgbClr val="5F493F"/>
                </a:solidFill>
                <a:sym typeface="+mn-ea"/>
              </a:rPr>
              <a:t>map - elite在</a:t>
            </a:r>
            <a:r>
              <a:rPr lang="zh-CN" altLang="en-US" sz="1600">
                <a:solidFill>
                  <a:srgbClr val="5F493F"/>
                </a:solidFill>
                <a:sym typeface="+mn-ea"/>
              </a:rPr>
              <a:t>全局表现方面的中值较高，而精确度较低，但与其他处理无显著差异(p &gt; 0.05)</a:t>
            </a:r>
            <a:endParaRPr lang="zh-CN" altLang="en-US" sz="1600">
              <a:solidFill>
                <a:srgbClr val="5F493F"/>
              </a:solidFill>
              <a:sym typeface="+mn-ea"/>
            </a:endParaRPr>
          </a:p>
          <a:p>
            <a:pPr algn="l"/>
            <a:endParaRPr lang="zh-CN" altLang="en-US" sz="1600">
              <a:solidFill>
                <a:srgbClr val="5F493F"/>
              </a:solidFill>
              <a:sym typeface="+mn-ea"/>
            </a:endParaRPr>
          </a:p>
          <a:p>
            <a:pPr algn="l"/>
            <a:endParaRPr lang="zh-CN" altLang="en-US" sz="1600">
              <a:solidFill>
                <a:srgbClr val="5F493F"/>
              </a:solidFill>
              <a:sym typeface="+mn-ea"/>
            </a:endParaRPr>
          </a:p>
          <a:p>
            <a:pPr algn="l"/>
            <a:r>
              <a:rPr sz="1600" b="1">
                <a:solidFill>
                  <a:srgbClr val="5F493F"/>
                </a:solidFill>
                <a:sym typeface="+mn-ea"/>
              </a:rPr>
              <a:t>实验</a:t>
            </a:r>
            <a:r>
              <a:rPr lang="zh-CN" sz="1600" b="1">
                <a:solidFill>
                  <a:srgbClr val="5F493F"/>
                </a:solidFill>
                <a:sym typeface="+mn-ea"/>
              </a:rPr>
              <a:t>结论</a:t>
            </a:r>
            <a:r>
              <a:rPr sz="1600" b="1">
                <a:solidFill>
                  <a:srgbClr val="5F493F"/>
                </a:solidFill>
                <a:sym typeface="+mn-ea"/>
              </a:rPr>
              <a:t>：</a:t>
            </a:r>
            <a:endParaRPr lang="en-US" altLang="zh-CN" sz="1600" b="1" dirty="0">
              <a:solidFill>
                <a:srgbClr val="5F493F"/>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algn="l"/>
            <a:r>
              <a:rPr lang="zh-CN" altLang="en-US" sz="1600">
                <a:solidFill>
                  <a:srgbClr val="5F493F"/>
                </a:solidFill>
                <a:sym typeface="+mn-ea"/>
              </a:rPr>
              <a:t>在寻找一个单一的、高性能的解决方案，map - elite和两个优化算法之间统计差异不大。</a:t>
            </a:r>
            <a:endParaRPr lang="zh-CN" altLang="en-US" sz="1600">
              <a:solidFill>
                <a:srgbClr val="5F493F"/>
              </a:solidFill>
              <a:sym typeface="+mn-ea"/>
            </a:endParaRPr>
          </a:p>
          <a:p>
            <a:pPr algn="l"/>
            <a:endParaRPr lang="zh-CN" altLang="en-US" sz="1600">
              <a:solidFill>
                <a:srgbClr val="5F493F"/>
              </a:solidFill>
              <a:sym typeface="+mn-ea"/>
            </a:endParaRPr>
          </a:p>
        </p:txBody>
      </p:sp>
      <p:pic>
        <p:nvPicPr>
          <p:cNvPr id="5" name="图片 4"/>
          <p:cNvPicPr>
            <a:picLocks noChangeAspect="1"/>
          </p:cNvPicPr>
          <p:nvPr/>
        </p:nvPicPr>
        <p:blipFill>
          <a:blip r:embed="rId3"/>
          <a:srcRect l="50699" r="23955"/>
          <a:stretch>
            <a:fillRect/>
          </a:stretch>
        </p:blipFill>
        <p:spPr>
          <a:xfrm>
            <a:off x="2802255" y="1837055"/>
            <a:ext cx="1863725" cy="2773680"/>
          </a:xfrm>
          <a:prstGeom prst="rect">
            <a:avLst/>
          </a:prstGeom>
        </p:spPr>
      </p:pic>
      <p:sp>
        <p:nvSpPr>
          <p:cNvPr id="10" name="文本框 9"/>
          <p:cNvSpPr txBox="1"/>
          <p:nvPr/>
        </p:nvSpPr>
        <p:spPr>
          <a:xfrm>
            <a:off x="621030" y="4910455"/>
            <a:ext cx="4044950" cy="368300"/>
          </a:xfrm>
          <a:prstGeom prst="rect">
            <a:avLst/>
          </a:prstGeom>
          <a:noFill/>
        </p:spPr>
        <p:txBody>
          <a:bodyPr wrap="square" rtlCol="0">
            <a:spAutoFit/>
          </a:bodyPr>
          <a:p>
            <a:r>
              <a:rPr lang="zh-CN" altLang="en-US"/>
              <a:t> </a:t>
            </a:r>
            <a:r>
              <a:rPr lang="en-US" altLang="zh-CN" b="1">
                <a:solidFill>
                  <a:srgbClr val="5F493F"/>
                </a:solidFill>
              </a:rPr>
              <a:t>(</a:t>
            </a:r>
            <a:r>
              <a:rPr lang="en-US" altLang="zh-CN" b="1">
                <a:solidFill>
                  <a:srgbClr val="5F493F"/>
                </a:solidFill>
                <a:sym typeface="+mn-ea"/>
              </a:rPr>
              <a:t>Mouret, &amp; Clune</a:t>
            </a:r>
            <a:r>
              <a:rPr lang="en-US" altLang="zh-CN" b="1">
                <a:solidFill>
                  <a:srgbClr val="5F493F"/>
                </a:solidFill>
              </a:rPr>
              <a:t>. 2015. </a:t>
            </a:r>
            <a:r>
              <a:rPr lang="en-US" altLang="zh-CN" b="1">
                <a:solidFill>
                  <a:srgbClr val="5F493F"/>
                </a:solidFill>
                <a:sym typeface="+mn-ea"/>
              </a:rPr>
              <a:t>Figure 5.</a:t>
            </a:r>
            <a:r>
              <a:rPr lang="zh-CN" altLang="en-US" b="1">
                <a:solidFill>
                  <a:srgbClr val="5F493F"/>
                </a:solidFill>
              </a:rPr>
              <a:t>)</a:t>
            </a:r>
            <a:endParaRPr lang="zh-CN" altLang="en-US" b="1">
              <a:solidFill>
                <a:srgbClr val="5F493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0" name="图形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sp>
        <p:nvSpPr>
          <p:cNvPr id="4" name="文本框 3"/>
          <p:cNvSpPr txBox="1"/>
          <p:nvPr/>
        </p:nvSpPr>
        <p:spPr>
          <a:xfrm>
            <a:off x="539115" y="1074420"/>
            <a:ext cx="4445635" cy="398780"/>
          </a:xfrm>
          <a:prstGeom prst="rect">
            <a:avLst/>
          </a:prstGeom>
          <a:noFill/>
        </p:spPr>
        <p:txBody>
          <a:bodyPr wrap="square" rtlCol="0">
            <a:spAutoFit/>
          </a:bodyPr>
          <a:p>
            <a:r>
              <a:rPr sz="2000" b="1">
                <a:solidFill>
                  <a:srgbClr val="5F493F"/>
                </a:solidFill>
              </a:rPr>
              <a:t>实验</a:t>
            </a:r>
            <a:r>
              <a:rPr lang="zh-CN" sz="2000" b="1">
                <a:solidFill>
                  <a:srgbClr val="5F493F"/>
                </a:solidFill>
              </a:rPr>
              <a:t>结果</a:t>
            </a:r>
            <a:r>
              <a:rPr sz="2000" b="1">
                <a:solidFill>
                  <a:srgbClr val="5F493F"/>
                </a:solidFill>
              </a:rPr>
              <a:t>：</a:t>
            </a:r>
            <a:endParaRPr lang="en-US" altLang="zh-CN" sz="2000" b="1" dirty="0">
              <a:solidFill>
                <a:srgbClr val="5F493F"/>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9" name="文本框 8"/>
          <p:cNvSpPr txBox="1"/>
          <p:nvPr/>
        </p:nvSpPr>
        <p:spPr>
          <a:xfrm>
            <a:off x="474980" y="121285"/>
            <a:ext cx="8646160" cy="953135"/>
          </a:xfrm>
          <a:prstGeom prst="rect">
            <a:avLst/>
          </a:prstGeom>
          <a:noFill/>
        </p:spPr>
        <p:txBody>
          <a:bodyPr wrap="square" rtlCol="0">
            <a:spAutoFit/>
          </a:bodyPr>
          <a:p>
            <a:r>
              <a:rPr lang="zh-CN" altLang="en-US" sz="2800" b="1">
                <a:solidFill>
                  <a:srgbClr val="5F493F"/>
                </a:solidFill>
              </a:rPr>
              <a:t>Experiment</a:t>
            </a:r>
            <a:r>
              <a:rPr lang="en-US" altLang="zh-CN" sz="2800" b="1">
                <a:solidFill>
                  <a:srgbClr val="5F493F"/>
                </a:solidFill>
              </a:rPr>
              <a:t> 2</a:t>
            </a:r>
            <a:r>
              <a:rPr lang="zh-CN" altLang="en-US" sz="2800" b="1">
                <a:solidFill>
                  <a:srgbClr val="5F493F"/>
                </a:solidFill>
              </a:rPr>
              <a:t>：</a:t>
            </a:r>
            <a:endParaRPr lang="zh-CN" altLang="en-US" sz="2800" b="1">
              <a:solidFill>
                <a:srgbClr val="5F493F"/>
              </a:solidFill>
            </a:endParaRPr>
          </a:p>
          <a:p>
            <a:r>
              <a:rPr lang="en-US" altLang="zh-CN" sz="2800" b="1">
                <a:solidFill>
                  <a:srgbClr val="5F493F"/>
                </a:solidFill>
              </a:rPr>
              <a:t>Simulated soft, locomoting robot morphologies</a:t>
            </a:r>
            <a:endParaRPr lang="en-US" altLang="zh-CN" sz="2800" b="1">
              <a:solidFill>
                <a:srgbClr val="5F493F"/>
              </a:solidFill>
            </a:endParaRPr>
          </a:p>
        </p:txBody>
      </p:sp>
      <p:cxnSp>
        <p:nvCxnSpPr>
          <p:cNvPr id="3" name="直接连接符 2"/>
          <p:cNvCxnSpPr/>
          <p:nvPr/>
        </p:nvCxnSpPr>
        <p:spPr>
          <a:xfrm flipH="1">
            <a:off x="5477510" y="1239520"/>
            <a:ext cx="22225" cy="3978275"/>
          </a:xfrm>
          <a:prstGeom prst="line">
            <a:avLst/>
          </a:prstGeom>
          <a:effectLst>
            <a:outerShdw blurRad="63500" sx="102000" sy="102000" algn="ctr" rotWithShape="0">
              <a:prstClr val="black">
                <a:alpha val="40000"/>
              </a:prstClr>
            </a:outerShdw>
          </a:effectLst>
          <a:scene3d>
            <a:camera prst="orthographicFront"/>
            <a:lightRig rig="threePt" dir="t"/>
          </a:scene3d>
          <a:sp3d extrusionH="120650" prstMaterial="softEdge">
            <a:extrusionClr>
              <a:schemeClr val="accent2">
                <a:lumMod val="20000"/>
                <a:lumOff val="80000"/>
              </a:schemeClr>
            </a:extrusionClr>
          </a:sp3d>
        </p:spPr>
        <p:style>
          <a:lnRef idx="3">
            <a:schemeClr val="accent3"/>
          </a:lnRef>
          <a:fillRef idx="0">
            <a:schemeClr val="accent3"/>
          </a:fillRef>
          <a:effectRef idx="2">
            <a:schemeClr val="accent3"/>
          </a:effectRef>
          <a:fontRef idx="minor">
            <a:schemeClr val="tx1"/>
          </a:fontRef>
        </p:style>
      </p:cxnSp>
      <p:sp>
        <p:nvSpPr>
          <p:cNvPr id="8" name="文本框 7"/>
          <p:cNvSpPr txBox="1"/>
          <p:nvPr/>
        </p:nvSpPr>
        <p:spPr>
          <a:xfrm>
            <a:off x="6311265" y="2012950"/>
            <a:ext cx="4316095" cy="255333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l"/>
            <a:endParaRPr lang="zh-CN" sz="1600" b="1">
              <a:solidFill>
                <a:srgbClr val="5F493F"/>
              </a:solidFill>
              <a:sym typeface="+mn-ea"/>
            </a:endParaRPr>
          </a:p>
          <a:p>
            <a:pPr algn="l"/>
            <a:r>
              <a:rPr lang="zh-CN" sz="1600" b="1">
                <a:solidFill>
                  <a:srgbClr val="5F493F"/>
                </a:solidFill>
                <a:sym typeface="+mn-ea"/>
              </a:rPr>
              <a:t>结果分析</a:t>
            </a:r>
            <a:r>
              <a:rPr sz="1600" b="1">
                <a:solidFill>
                  <a:srgbClr val="5F493F"/>
                </a:solidFill>
                <a:sym typeface="+mn-ea"/>
              </a:rPr>
              <a:t>：</a:t>
            </a:r>
            <a:endParaRPr lang="en-US" altLang="zh-CN" sz="1600" b="1" dirty="0">
              <a:solidFill>
                <a:srgbClr val="5F493F"/>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algn="l"/>
            <a:r>
              <a:rPr lang="zh-CN" altLang="en-US" sz="1600">
                <a:solidFill>
                  <a:srgbClr val="5F493F"/>
                </a:solidFill>
                <a:sym typeface="+mn-ea"/>
              </a:rPr>
              <a:t>map - elite在全局可靠性和覆盖率方面显著优于对照组(顶部，p &lt; 0.002)</a:t>
            </a:r>
            <a:endParaRPr lang="zh-CN" altLang="en-US" sz="1600">
              <a:solidFill>
                <a:srgbClr val="5F493F"/>
              </a:solidFill>
              <a:sym typeface="+mn-ea"/>
            </a:endParaRPr>
          </a:p>
          <a:p>
            <a:pPr algn="l"/>
            <a:endParaRPr lang="zh-CN" altLang="en-US" sz="1600">
              <a:solidFill>
                <a:srgbClr val="5F493F"/>
              </a:solidFill>
              <a:sym typeface="+mn-ea"/>
            </a:endParaRPr>
          </a:p>
          <a:p>
            <a:pPr algn="l"/>
            <a:endParaRPr lang="zh-CN" altLang="en-US" sz="1600">
              <a:solidFill>
                <a:srgbClr val="5F493F"/>
              </a:solidFill>
              <a:sym typeface="+mn-ea"/>
            </a:endParaRPr>
          </a:p>
          <a:p>
            <a:pPr algn="l"/>
            <a:r>
              <a:rPr sz="1600" b="1">
                <a:solidFill>
                  <a:srgbClr val="5F493F"/>
                </a:solidFill>
                <a:sym typeface="+mn-ea"/>
              </a:rPr>
              <a:t>实验</a:t>
            </a:r>
            <a:r>
              <a:rPr lang="zh-CN" sz="1600" b="1">
                <a:solidFill>
                  <a:srgbClr val="5F493F"/>
                </a:solidFill>
                <a:sym typeface="+mn-ea"/>
              </a:rPr>
              <a:t>结论</a:t>
            </a:r>
            <a:r>
              <a:rPr sz="1600" b="1">
                <a:solidFill>
                  <a:srgbClr val="5F493F"/>
                </a:solidFill>
                <a:sym typeface="+mn-ea"/>
              </a:rPr>
              <a:t>：</a:t>
            </a:r>
            <a:endParaRPr lang="en-US" altLang="zh-CN" sz="1600" b="1" dirty="0">
              <a:solidFill>
                <a:srgbClr val="5F493F"/>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algn="l"/>
            <a:r>
              <a:rPr lang="zh-CN" altLang="en-US" sz="1600">
                <a:solidFill>
                  <a:srgbClr val="5F493F"/>
                </a:solidFill>
                <a:sym typeface="+mn-ea"/>
              </a:rPr>
              <a:t>在追求各种不同的、高性能的解决方案时，map - elite可以提供更多的解决方案。</a:t>
            </a:r>
            <a:endParaRPr lang="zh-CN" altLang="en-US" sz="1600">
              <a:solidFill>
                <a:srgbClr val="5F493F"/>
              </a:solidFill>
              <a:sym typeface="+mn-ea"/>
            </a:endParaRPr>
          </a:p>
          <a:p>
            <a:pPr algn="l"/>
            <a:endParaRPr lang="zh-CN" altLang="en-US" sz="1600">
              <a:solidFill>
                <a:srgbClr val="5F493F"/>
              </a:solidFill>
              <a:sym typeface="+mn-ea"/>
            </a:endParaRPr>
          </a:p>
        </p:txBody>
      </p:sp>
      <p:pic>
        <p:nvPicPr>
          <p:cNvPr id="6" name="图片 5"/>
          <p:cNvPicPr>
            <a:picLocks noChangeAspect="1"/>
          </p:cNvPicPr>
          <p:nvPr/>
        </p:nvPicPr>
        <p:blipFill>
          <a:blip r:embed="rId3"/>
          <a:srcRect l="25959" r="48687"/>
          <a:stretch>
            <a:fillRect/>
          </a:stretch>
        </p:blipFill>
        <p:spPr>
          <a:xfrm>
            <a:off x="539115" y="1903095"/>
            <a:ext cx="1864360" cy="2773680"/>
          </a:xfrm>
          <a:prstGeom prst="rect">
            <a:avLst/>
          </a:prstGeom>
        </p:spPr>
      </p:pic>
      <p:pic>
        <p:nvPicPr>
          <p:cNvPr id="7" name="图片 6"/>
          <p:cNvPicPr>
            <a:picLocks noChangeAspect="1"/>
          </p:cNvPicPr>
          <p:nvPr/>
        </p:nvPicPr>
        <p:blipFill>
          <a:blip r:embed="rId3"/>
          <a:srcRect l="75889" r="-225"/>
          <a:stretch>
            <a:fillRect/>
          </a:stretch>
        </p:blipFill>
        <p:spPr>
          <a:xfrm>
            <a:off x="2958465" y="1842135"/>
            <a:ext cx="1789430" cy="2773680"/>
          </a:xfrm>
          <a:prstGeom prst="rect">
            <a:avLst/>
          </a:prstGeom>
        </p:spPr>
      </p:pic>
      <p:sp>
        <p:nvSpPr>
          <p:cNvPr id="10" name="文本框 9"/>
          <p:cNvSpPr txBox="1"/>
          <p:nvPr/>
        </p:nvSpPr>
        <p:spPr>
          <a:xfrm>
            <a:off x="621030" y="4910455"/>
            <a:ext cx="4044950" cy="368300"/>
          </a:xfrm>
          <a:prstGeom prst="rect">
            <a:avLst/>
          </a:prstGeom>
          <a:noFill/>
        </p:spPr>
        <p:txBody>
          <a:bodyPr wrap="square" rtlCol="0">
            <a:spAutoFit/>
          </a:bodyPr>
          <a:p>
            <a:r>
              <a:rPr lang="zh-CN" altLang="en-US"/>
              <a:t> </a:t>
            </a:r>
            <a:r>
              <a:rPr lang="en-US" altLang="zh-CN" b="1">
                <a:solidFill>
                  <a:srgbClr val="5F493F"/>
                </a:solidFill>
              </a:rPr>
              <a:t>(</a:t>
            </a:r>
            <a:r>
              <a:rPr lang="en-US" altLang="zh-CN" b="1">
                <a:solidFill>
                  <a:srgbClr val="5F493F"/>
                </a:solidFill>
                <a:sym typeface="+mn-ea"/>
              </a:rPr>
              <a:t>Mouret, &amp; Clune</a:t>
            </a:r>
            <a:r>
              <a:rPr lang="en-US" altLang="zh-CN" b="1">
                <a:solidFill>
                  <a:srgbClr val="5F493F"/>
                </a:solidFill>
              </a:rPr>
              <a:t>. 2015. </a:t>
            </a:r>
            <a:r>
              <a:rPr lang="en-US" altLang="zh-CN" b="1">
                <a:solidFill>
                  <a:srgbClr val="5F493F"/>
                </a:solidFill>
                <a:sym typeface="+mn-ea"/>
              </a:rPr>
              <a:t>Figure 5.</a:t>
            </a:r>
            <a:r>
              <a:rPr lang="zh-CN" altLang="en-US" b="1">
                <a:solidFill>
                  <a:srgbClr val="5F493F"/>
                </a:solidFill>
              </a:rPr>
              <a:t>)</a:t>
            </a:r>
            <a:endParaRPr lang="zh-CN" altLang="en-US" b="1">
              <a:solidFill>
                <a:srgbClr val="5F493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0" name="图形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sp>
        <p:nvSpPr>
          <p:cNvPr id="4" name="文本框 3"/>
          <p:cNvSpPr txBox="1"/>
          <p:nvPr/>
        </p:nvSpPr>
        <p:spPr>
          <a:xfrm>
            <a:off x="539115" y="1074420"/>
            <a:ext cx="4445635" cy="398780"/>
          </a:xfrm>
          <a:prstGeom prst="rect">
            <a:avLst/>
          </a:prstGeom>
          <a:noFill/>
        </p:spPr>
        <p:txBody>
          <a:bodyPr wrap="square" rtlCol="0">
            <a:spAutoFit/>
          </a:bodyPr>
          <a:p>
            <a:r>
              <a:rPr sz="2000" b="1">
                <a:solidFill>
                  <a:srgbClr val="5F493F"/>
                </a:solidFill>
              </a:rPr>
              <a:t>实验</a:t>
            </a:r>
            <a:r>
              <a:rPr lang="zh-CN" sz="2000" b="1">
                <a:solidFill>
                  <a:srgbClr val="5F493F"/>
                </a:solidFill>
              </a:rPr>
              <a:t>结果</a:t>
            </a:r>
            <a:r>
              <a:rPr sz="2000" b="1">
                <a:solidFill>
                  <a:srgbClr val="5F493F"/>
                </a:solidFill>
              </a:rPr>
              <a:t>：</a:t>
            </a:r>
            <a:endParaRPr lang="en-US" altLang="zh-CN" sz="2000" b="1" dirty="0">
              <a:solidFill>
                <a:srgbClr val="5F493F"/>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9" name="文本框 8"/>
          <p:cNvSpPr txBox="1"/>
          <p:nvPr/>
        </p:nvSpPr>
        <p:spPr>
          <a:xfrm>
            <a:off x="474980" y="121285"/>
            <a:ext cx="8646160" cy="953135"/>
          </a:xfrm>
          <a:prstGeom prst="rect">
            <a:avLst/>
          </a:prstGeom>
          <a:noFill/>
        </p:spPr>
        <p:txBody>
          <a:bodyPr wrap="square" rtlCol="0">
            <a:spAutoFit/>
          </a:bodyPr>
          <a:p>
            <a:r>
              <a:rPr lang="zh-CN" altLang="en-US" sz="2800" b="1">
                <a:solidFill>
                  <a:srgbClr val="5F493F"/>
                </a:solidFill>
              </a:rPr>
              <a:t>Experiment</a:t>
            </a:r>
            <a:r>
              <a:rPr lang="en-US" altLang="zh-CN" sz="2800" b="1">
                <a:solidFill>
                  <a:srgbClr val="5F493F"/>
                </a:solidFill>
              </a:rPr>
              <a:t> 2</a:t>
            </a:r>
            <a:r>
              <a:rPr lang="zh-CN" altLang="en-US" sz="2800" b="1">
                <a:solidFill>
                  <a:srgbClr val="5F493F"/>
                </a:solidFill>
              </a:rPr>
              <a:t>：</a:t>
            </a:r>
            <a:endParaRPr lang="zh-CN" altLang="en-US" sz="2800" b="1">
              <a:solidFill>
                <a:srgbClr val="5F493F"/>
              </a:solidFill>
            </a:endParaRPr>
          </a:p>
          <a:p>
            <a:r>
              <a:rPr lang="en-US" altLang="zh-CN" sz="2800" b="1">
                <a:solidFill>
                  <a:srgbClr val="5F493F"/>
                </a:solidFill>
              </a:rPr>
              <a:t>Simulated soft, locomoting robot morphologies</a:t>
            </a:r>
            <a:endParaRPr lang="en-US" altLang="zh-CN" sz="2800" b="1">
              <a:solidFill>
                <a:srgbClr val="5F493F"/>
              </a:solidFill>
            </a:endParaRPr>
          </a:p>
        </p:txBody>
      </p:sp>
      <p:cxnSp>
        <p:nvCxnSpPr>
          <p:cNvPr id="3" name="直接连接符 2"/>
          <p:cNvCxnSpPr/>
          <p:nvPr/>
        </p:nvCxnSpPr>
        <p:spPr>
          <a:xfrm flipH="1">
            <a:off x="7221855" y="1074420"/>
            <a:ext cx="26670" cy="4554220"/>
          </a:xfrm>
          <a:prstGeom prst="line">
            <a:avLst/>
          </a:prstGeom>
          <a:effectLst>
            <a:outerShdw blurRad="63500" sx="102000" sy="102000" algn="ctr" rotWithShape="0">
              <a:prstClr val="black">
                <a:alpha val="40000"/>
              </a:prstClr>
            </a:outerShdw>
          </a:effectLst>
          <a:scene3d>
            <a:camera prst="orthographicFront"/>
            <a:lightRig rig="threePt" dir="t"/>
          </a:scene3d>
          <a:sp3d extrusionH="120650" prstMaterial="softEdge">
            <a:extrusionClr>
              <a:schemeClr val="accent2">
                <a:lumMod val="20000"/>
                <a:lumOff val="80000"/>
              </a:schemeClr>
            </a:extrusionClr>
          </a:sp3d>
        </p:spPr>
        <p:style>
          <a:lnRef idx="3">
            <a:schemeClr val="accent3"/>
          </a:lnRef>
          <a:fillRef idx="0">
            <a:schemeClr val="accent3"/>
          </a:fillRef>
          <a:effectRef idx="2">
            <a:schemeClr val="accent3"/>
          </a:effectRef>
          <a:fontRef idx="minor">
            <a:schemeClr val="tx1"/>
          </a:fontRef>
        </p:style>
      </p:cxnSp>
      <p:sp>
        <p:nvSpPr>
          <p:cNvPr id="8" name="文本框 7"/>
          <p:cNvSpPr txBox="1"/>
          <p:nvPr/>
        </p:nvSpPr>
        <p:spPr>
          <a:xfrm>
            <a:off x="7694930" y="2029460"/>
            <a:ext cx="3883025" cy="279971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l"/>
            <a:endParaRPr sz="1600" b="1">
              <a:solidFill>
                <a:srgbClr val="5F493F"/>
              </a:solidFill>
              <a:sym typeface="+mn-ea"/>
            </a:endParaRPr>
          </a:p>
          <a:p>
            <a:pPr algn="l"/>
            <a:r>
              <a:rPr sz="1600" b="1">
                <a:solidFill>
                  <a:srgbClr val="5F493F"/>
                </a:solidFill>
                <a:sym typeface="+mn-ea"/>
              </a:rPr>
              <a:t>实验</a:t>
            </a:r>
            <a:r>
              <a:rPr lang="zh-CN" sz="1600" b="1">
                <a:solidFill>
                  <a:srgbClr val="5F493F"/>
                </a:solidFill>
                <a:sym typeface="+mn-ea"/>
              </a:rPr>
              <a:t>结论</a:t>
            </a:r>
            <a:r>
              <a:rPr sz="1600" b="1">
                <a:solidFill>
                  <a:srgbClr val="5F493F"/>
                </a:solidFill>
                <a:sym typeface="+mn-ea"/>
              </a:rPr>
              <a:t>：</a:t>
            </a:r>
            <a:endParaRPr sz="1600" b="1">
              <a:solidFill>
                <a:srgbClr val="5F493F"/>
              </a:solidFill>
              <a:sym typeface="+mn-ea"/>
            </a:endParaRPr>
          </a:p>
          <a:p>
            <a:pPr algn="l"/>
            <a:endParaRPr lang="en-US" altLang="zh-CN" sz="1600" b="1" dirty="0">
              <a:solidFill>
                <a:srgbClr val="5F493F"/>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algn="l"/>
            <a:r>
              <a:rPr sz="1600">
                <a:solidFill>
                  <a:srgbClr val="5F493F"/>
                </a:solidFill>
                <a:sym typeface="+mn-ea"/>
              </a:rPr>
              <a:t>由两次独立运行生成的示例地图展示了map-elite</a:t>
            </a:r>
            <a:r>
              <a:rPr lang="zh-CN" sz="1600">
                <a:solidFill>
                  <a:srgbClr val="5F493F"/>
                </a:solidFill>
                <a:sym typeface="+mn-ea"/>
              </a:rPr>
              <a:t>算法</a:t>
            </a:r>
            <a:endParaRPr lang="zh-CN" sz="1600">
              <a:solidFill>
                <a:srgbClr val="5F493F"/>
              </a:solidFill>
              <a:sym typeface="+mn-ea"/>
            </a:endParaRPr>
          </a:p>
          <a:p>
            <a:pPr algn="l"/>
            <a:endParaRPr lang="zh-CN" sz="1600">
              <a:solidFill>
                <a:srgbClr val="5F493F"/>
              </a:solidFill>
              <a:sym typeface="+mn-ea"/>
            </a:endParaRPr>
          </a:p>
          <a:p>
            <a:pPr algn="l"/>
            <a:r>
              <a:rPr lang="en-US" altLang="zh-CN" sz="1600">
                <a:solidFill>
                  <a:srgbClr val="5F493F"/>
                </a:solidFill>
                <a:sym typeface="+mn-ea"/>
              </a:rPr>
              <a:t>1. </a:t>
            </a:r>
            <a:r>
              <a:rPr sz="1600">
                <a:solidFill>
                  <a:srgbClr val="5F493F"/>
                </a:solidFill>
                <a:sym typeface="+mn-ea"/>
              </a:rPr>
              <a:t>能</a:t>
            </a:r>
            <a:r>
              <a:rPr lang="zh-CN" sz="1600">
                <a:solidFill>
                  <a:srgbClr val="5F493F"/>
                </a:solidFill>
                <a:sym typeface="+mn-ea"/>
              </a:rPr>
              <a:t>最大限度</a:t>
            </a:r>
            <a:r>
              <a:rPr sz="1600">
                <a:solidFill>
                  <a:srgbClr val="5F493F"/>
                </a:solidFill>
                <a:sym typeface="+mn-ea"/>
              </a:rPr>
              <a:t>填充单元格(</a:t>
            </a:r>
            <a:r>
              <a:rPr lang="zh-CN" sz="1600">
                <a:solidFill>
                  <a:srgbClr val="5F493F"/>
                </a:solidFill>
                <a:sym typeface="+mn-ea"/>
              </a:rPr>
              <a:t>最大化</a:t>
            </a:r>
            <a:r>
              <a:rPr sz="1600">
                <a:solidFill>
                  <a:srgbClr val="5F493F"/>
                </a:solidFill>
                <a:sym typeface="+mn-ea"/>
              </a:rPr>
              <a:t>覆盖率)</a:t>
            </a:r>
            <a:endParaRPr sz="1600">
              <a:solidFill>
                <a:srgbClr val="5F493F"/>
              </a:solidFill>
              <a:sym typeface="+mn-ea"/>
            </a:endParaRPr>
          </a:p>
          <a:p>
            <a:pPr algn="l"/>
            <a:endParaRPr sz="1600">
              <a:solidFill>
                <a:srgbClr val="5F493F"/>
              </a:solidFill>
              <a:sym typeface="+mn-ea"/>
            </a:endParaRPr>
          </a:p>
          <a:p>
            <a:pPr algn="l"/>
            <a:r>
              <a:rPr lang="en-US" sz="1600">
                <a:solidFill>
                  <a:srgbClr val="5F493F"/>
                </a:solidFill>
                <a:sym typeface="+mn-ea"/>
              </a:rPr>
              <a:t>2. </a:t>
            </a:r>
            <a:r>
              <a:rPr sz="1600">
                <a:solidFill>
                  <a:srgbClr val="5F493F"/>
                </a:solidFill>
                <a:sym typeface="+mn-ea"/>
              </a:rPr>
              <a:t>能揭示特征空间不同区域的适合度潜力</a:t>
            </a:r>
            <a:r>
              <a:rPr lang="zh-CN" sz="1600">
                <a:solidFill>
                  <a:srgbClr val="5F493F"/>
                </a:solidFill>
                <a:sym typeface="+mn-ea"/>
              </a:rPr>
              <a:t>（颜色变化趋势）</a:t>
            </a:r>
            <a:endParaRPr lang="zh-CN" sz="1600">
              <a:solidFill>
                <a:srgbClr val="5F493F"/>
              </a:solidFill>
              <a:sym typeface="+mn-ea"/>
            </a:endParaRPr>
          </a:p>
          <a:p>
            <a:pPr algn="l"/>
            <a:endParaRPr lang="zh-CN" sz="1600">
              <a:solidFill>
                <a:srgbClr val="5F493F"/>
              </a:solidFill>
              <a:sym typeface="+mn-ea"/>
            </a:endParaRPr>
          </a:p>
        </p:txBody>
      </p:sp>
      <p:pic>
        <p:nvPicPr>
          <p:cNvPr id="5" name="图片 4"/>
          <p:cNvPicPr>
            <a:picLocks noChangeAspect="1"/>
          </p:cNvPicPr>
          <p:nvPr/>
        </p:nvPicPr>
        <p:blipFill>
          <a:blip r:embed="rId3"/>
          <a:stretch>
            <a:fillRect/>
          </a:stretch>
        </p:blipFill>
        <p:spPr>
          <a:xfrm>
            <a:off x="936625" y="1669415"/>
            <a:ext cx="5725160" cy="3339465"/>
          </a:xfrm>
          <a:prstGeom prst="rect">
            <a:avLst/>
          </a:prstGeom>
        </p:spPr>
      </p:pic>
      <p:sp>
        <p:nvSpPr>
          <p:cNvPr id="10" name="文本框 9"/>
          <p:cNvSpPr txBox="1"/>
          <p:nvPr/>
        </p:nvSpPr>
        <p:spPr>
          <a:xfrm>
            <a:off x="1776730" y="5107940"/>
            <a:ext cx="4044950" cy="368300"/>
          </a:xfrm>
          <a:prstGeom prst="rect">
            <a:avLst/>
          </a:prstGeom>
          <a:noFill/>
        </p:spPr>
        <p:txBody>
          <a:bodyPr wrap="square" rtlCol="0">
            <a:spAutoFit/>
          </a:bodyPr>
          <a:p>
            <a:r>
              <a:rPr lang="zh-CN" altLang="en-US"/>
              <a:t> </a:t>
            </a:r>
            <a:r>
              <a:rPr lang="en-US" altLang="zh-CN" b="1">
                <a:solidFill>
                  <a:srgbClr val="5F493F"/>
                </a:solidFill>
              </a:rPr>
              <a:t>(</a:t>
            </a:r>
            <a:r>
              <a:rPr lang="en-US" altLang="zh-CN" b="1">
                <a:solidFill>
                  <a:srgbClr val="5F493F"/>
                </a:solidFill>
                <a:sym typeface="+mn-ea"/>
              </a:rPr>
              <a:t>Mouret, &amp; Clune</a:t>
            </a:r>
            <a:r>
              <a:rPr lang="en-US" altLang="zh-CN" b="1">
                <a:solidFill>
                  <a:srgbClr val="5F493F"/>
                </a:solidFill>
              </a:rPr>
              <a:t>. 2015. </a:t>
            </a:r>
            <a:r>
              <a:rPr lang="en-US" altLang="zh-CN" b="1">
                <a:solidFill>
                  <a:srgbClr val="5F493F"/>
                </a:solidFill>
                <a:sym typeface="+mn-ea"/>
              </a:rPr>
              <a:t>Figure 5.</a:t>
            </a:r>
            <a:r>
              <a:rPr lang="zh-CN" altLang="en-US" b="1">
                <a:solidFill>
                  <a:srgbClr val="5F493F"/>
                </a:solidFill>
              </a:rPr>
              <a:t>)</a:t>
            </a:r>
            <a:endParaRPr lang="zh-CN" altLang="en-US" b="1">
              <a:solidFill>
                <a:srgbClr val="5F493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0" name="图形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sp>
        <p:nvSpPr>
          <p:cNvPr id="9" name="文本框 8"/>
          <p:cNvSpPr txBox="1"/>
          <p:nvPr/>
        </p:nvSpPr>
        <p:spPr>
          <a:xfrm>
            <a:off x="474980" y="121285"/>
            <a:ext cx="8646160" cy="953135"/>
          </a:xfrm>
          <a:prstGeom prst="rect">
            <a:avLst/>
          </a:prstGeom>
          <a:noFill/>
        </p:spPr>
        <p:txBody>
          <a:bodyPr wrap="square" rtlCol="0">
            <a:spAutoFit/>
          </a:bodyPr>
          <a:p>
            <a:r>
              <a:rPr lang="zh-CN" altLang="en-US" sz="2800" b="1">
                <a:solidFill>
                  <a:srgbClr val="5F493F"/>
                </a:solidFill>
              </a:rPr>
              <a:t>Experiment</a:t>
            </a:r>
            <a:r>
              <a:rPr lang="en-US" altLang="zh-CN" sz="2800" b="1">
                <a:solidFill>
                  <a:srgbClr val="5F493F"/>
                </a:solidFill>
              </a:rPr>
              <a:t> 2</a:t>
            </a:r>
            <a:r>
              <a:rPr lang="zh-CN" altLang="en-US" sz="2800" b="1">
                <a:solidFill>
                  <a:srgbClr val="5F493F"/>
                </a:solidFill>
              </a:rPr>
              <a:t>：</a:t>
            </a:r>
            <a:endParaRPr lang="zh-CN" altLang="en-US" sz="2800" b="1">
              <a:solidFill>
                <a:srgbClr val="5F493F"/>
              </a:solidFill>
            </a:endParaRPr>
          </a:p>
          <a:p>
            <a:r>
              <a:rPr lang="en-US" altLang="zh-CN" sz="2800" b="1">
                <a:solidFill>
                  <a:srgbClr val="5F493F"/>
                </a:solidFill>
              </a:rPr>
              <a:t>Simulated soft, locomoting robot morphologies</a:t>
            </a:r>
            <a:endParaRPr lang="en-US" altLang="zh-CN" sz="2800" b="1">
              <a:solidFill>
                <a:srgbClr val="5F493F"/>
              </a:solidFill>
            </a:endParaRPr>
          </a:p>
        </p:txBody>
      </p:sp>
      <p:cxnSp>
        <p:nvCxnSpPr>
          <p:cNvPr id="3" name="直接连接符 2"/>
          <p:cNvCxnSpPr/>
          <p:nvPr/>
        </p:nvCxnSpPr>
        <p:spPr>
          <a:xfrm flipH="1">
            <a:off x="7221855" y="1074420"/>
            <a:ext cx="26670" cy="4554220"/>
          </a:xfrm>
          <a:prstGeom prst="line">
            <a:avLst/>
          </a:prstGeom>
          <a:effectLst>
            <a:outerShdw blurRad="63500" sx="102000" sy="102000" algn="ctr" rotWithShape="0">
              <a:prstClr val="black">
                <a:alpha val="40000"/>
              </a:prstClr>
            </a:outerShdw>
          </a:effectLst>
          <a:scene3d>
            <a:camera prst="orthographicFront"/>
            <a:lightRig rig="threePt" dir="t"/>
          </a:scene3d>
          <a:sp3d extrusionH="120650" prstMaterial="softEdge">
            <a:extrusionClr>
              <a:schemeClr val="accent2">
                <a:lumMod val="20000"/>
                <a:lumOff val="80000"/>
              </a:schemeClr>
            </a:extrusionClr>
          </a:sp3d>
        </p:spPr>
        <p:style>
          <a:lnRef idx="3">
            <a:schemeClr val="accent3"/>
          </a:lnRef>
          <a:fillRef idx="0">
            <a:schemeClr val="accent3"/>
          </a:fillRef>
          <a:effectRef idx="2">
            <a:schemeClr val="accent3"/>
          </a:effectRef>
          <a:fontRef idx="minor">
            <a:schemeClr val="tx1"/>
          </a:fontRef>
        </p:style>
      </p:cxnSp>
      <p:sp>
        <p:nvSpPr>
          <p:cNvPr id="8" name="文本框 7"/>
          <p:cNvSpPr txBox="1"/>
          <p:nvPr/>
        </p:nvSpPr>
        <p:spPr>
          <a:xfrm>
            <a:off x="7716520" y="2647315"/>
            <a:ext cx="4079240" cy="230695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l"/>
            <a:endParaRPr lang="zh-CN" altLang="en-US" sz="1600" b="1" dirty="0">
              <a:solidFill>
                <a:srgbClr val="5F493F"/>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algn="l"/>
            <a:r>
              <a:rPr lang="zh-CN" altLang="en-US" sz="1600" b="1" dirty="0">
                <a:solidFill>
                  <a:srgbClr val="5F493F"/>
                </a:solidFill>
                <a:latin typeface="思源黑体 CN Light" panose="020B0300000000000000" pitchFamily="34" charset="-122"/>
                <a:ea typeface="思源黑体 CN Light" panose="020B0300000000000000" pitchFamily="34" charset="-122"/>
                <a:cs typeface="Open Sans" panose="020B0606030504020204" pitchFamily="34" charset="0"/>
              </a:rPr>
              <a:t>结论：</a:t>
            </a:r>
            <a:endParaRPr lang="en-US" altLang="zh-CN" sz="1600" b="1" dirty="0">
              <a:solidFill>
                <a:srgbClr val="5F493F"/>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algn="l"/>
            <a:r>
              <a:rPr sz="1600">
                <a:solidFill>
                  <a:srgbClr val="5F493F"/>
                </a:solidFill>
                <a:sym typeface="+mn-ea"/>
              </a:rPr>
              <a:t>通过左图，可以</a:t>
            </a:r>
            <a:r>
              <a:rPr lang="zh-CN" sz="1600">
                <a:solidFill>
                  <a:srgbClr val="5F493F"/>
                </a:solidFill>
                <a:sym typeface="+mn-ea"/>
              </a:rPr>
              <a:t>发现多样化的软机器人设计且能</a:t>
            </a:r>
            <a:r>
              <a:rPr sz="1600">
                <a:solidFill>
                  <a:srgbClr val="5F493F"/>
                </a:solidFill>
                <a:sym typeface="+mn-ea"/>
              </a:rPr>
              <a:t>了解到特征空间中不同区域的适应度潜力。该地图还显示了一个异常的高性能孤岛，其中体素填充的百分比约为7%。</a:t>
            </a:r>
            <a:r>
              <a:rPr lang="zh-CN" sz="1600">
                <a:solidFill>
                  <a:srgbClr val="5F493F"/>
                </a:solidFill>
                <a:sym typeface="+mn-ea"/>
              </a:rPr>
              <a:t>而</a:t>
            </a:r>
            <a:r>
              <a:rPr sz="1600">
                <a:solidFill>
                  <a:srgbClr val="5F493F"/>
                </a:solidFill>
                <a:sym typeface="+mn-ea"/>
              </a:rPr>
              <a:t>传统优化算法可能需要数千次的运行才能</a:t>
            </a:r>
            <a:r>
              <a:rPr lang="zh-CN" sz="1600">
                <a:solidFill>
                  <a:srgbClr val="5F493F"/>
                </a:solidFill>
                <a:sym typeface="+mn-ea"/>
              </a:rPr>
              <a:t>发现</a:t>
            </a:r>
            <a:r>
              <a:rPr sz="1600">
                <a:solidFill>
                  <a:srgbClr val="5F493F"/>
                </a:solidFill>
                <a:sym typeface="+mn-ea"/>
              </a:rPr>
              <a:t>空间的这一高性能区域，因此实验目标一达成。</a:t>
            </a:r>
            <a:endParaRPr sz="1600">
              <a:solidFill>
                <a:srgbClr val="5F493F"/>
              </a:solidFill>
              <a:sym typeface="+mn-ea"/>
            </a:endParaRPr>
          </a:p>
          <a:p>
            <a:pPr algn="l"/>
            <a:endParaRPr sz="1600">
              <a:solidFill>
                <a:srgbClr val="5F493F"/>
              </a:solidFill>
              <a:sym typeface="+mn-ea"/>
            </a:endParaRPr>
          </a:p>
        </p:txBody>
      </p:sp>
      <p:sp>
        <p:nvSpPr>
          <p:cNvPr id="10" name="文本框 9"/>
          <p:cNvSpPr txBox="1"/>
          <p:nvPr/>
        </p:nvSpPr>
        <p:spPr>
          <a:xfrm>
            <a:off x="739775" y="5782945"/>
            <a:ext cx="4044950" cy="368300"/>
          </a:xfrm>
          <a:prstGeom prst="rect">
            <a:avLst/>
          </a:prstGeom>
          <a:noFill/>
        </p:spPr>
        <p:txBody>
          <a:bodyPr wrap="square" rtlCol="0">
            <a:spAutoFit/>
          </a:bodyPr>
          <a:p>
            <a:r>
              <a:rPr lang="zh-CN" altLang="en-US"/>
              <a:t> </a:t>
            </a:r>
            <a:r>
              <a:rPr lang="en-US" altLang="zh-CN" b="1">
                <a:solidFill>
                  <a:srgbClr val="5F493F"/>
                </a:solidFill>
              </a:rPr>
              <a:t>(</a:t>
            </a:r>
            <a:r>
              <a:rPr lang="en-US" altLang="zh-CN" b="1">
                <a:solidFill>
                  <a:srgbClr val="5F493F"/>
                </a:solidFill>
                <a:sym typeface="+mn-ea"/>
              </a:rPr>
              <a:t>Mouret, &amp; Clune</a:t>
            </a:r>
            <a:r>
              <a:rPr lang="en-US" altLang="zh-CN" b="1">
                <a:solidFill>
                  <a:srgbClr val="5F493F"/>
                </a:solidFill>
              </a:rPr>
              <a:t>. 2015. </a:t>
            </a:r>
            <a:r>
              <a:rPr lang="en-US" altLang="zh-CN" b="1">
                <a:solidFill>
                  <a:srgbClr val="5F493F"/>
                </a:solidFill>
                <a:sym typeface="+mn-ea"/>
              </a:rPr>
              <a:t>Figure 5.</a:t>
            </a:r>
            <a:r>
              <a:rPr lang="zh-CN" altLang="en-US" b="1">
                <a:solidFill>
                  <a:srgbClr val="5F493F"/>
                </a:solidFill>
              </a:rPr>
              <a:t>)</a:t>
            </a:r>
            <a:endParaRPr lang="zh-CN" altLang="en-US" b="1">
              <a:solidFill>
                <a:srgbClr val="5F493F"/>
              </a:solidFill>
            </a:endParaRPr>
          </a:p>
        </p:txBody>
      </p:sp>
      <p:pic>
        <p:nvPicPr>
          <p:cNvPr id="2" name="图片 1"/>
          <p:cNvPicPr>
            <a:picLocks noChangeAspect="1"/>
          </p:cNvPicPr>
          <p:nvPr/>
        </p:nvPicPr>
        <p:blipFill>
          <a:blip r:embed="rId3"/>
          <a:stretch>
            <a:fillRect/>
          </a:stretch>
        </p:blipFill>
        <p:spPr>
          <a:xfrm>
            <a:off x="893445" y="1473200"/>
            <a:ext cx="5860415" cy="4206875"/>
          </a:xfrm>
          <a:prstGeom prst="rect">
            <a:avLst/>
          </a:prstGeom>
        </p:spPr>
      </p:pic>
      <p:sp>
        <p:nvSpPr>
          <p:cNvPr id="6" name="文本框 5"/>
          <p:cNvSpPr txBox="1"/>
          <p:nvPr/>
        </p:nvSpPr>
        <p:spPr>
          <a:xfrm>
            <a:off x="7688580" y="1445895"/>
            <a:ext cx="4079240" cy="82994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l"/>
            <a:r>
              <a:rPr lang="zh-CN" altLang="en-US" sz="1600" b="1" dirty="0">
                <a:solidFill>
                  <a:srgbClr val="5F493F"/>
                </a:solidFill>
                <a:latin typeface="思源黑体 CN Light" panose="020B0300000000000000" pitchFamily="34" charset="-122"/>
                <a:ea typeface="思源黑体 CN Light" panose="020B0300000000000000" pitchFamily="34" charset="-122"/>
                <a:cs typeface="Open Sans" panose="020B0606030504020204" pitchFamily="34" charset="0"/>
              </a:rPr>
              <a:t>目标一：</a:t>
            </a:r>
            <a:endParaRPr lang="zh-CN" altLang="en-US" sz="1600" b="1" dirty="0">
              <a:solidFill>
                <a:srgbClr val="5F493F"/>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algn="l"/>
            <a:r>
              <a:rPr lang="zh-CN" altLang="en-US" sz="1600" b="1" dirty="0">
                <a:solidFill>
                  <a:srgbClr val="5F493F"/>
                </a:solidFill>
                <a:latin typeface="思源黑体 CN Light" panose="020B0300000000000000" pitchFamily="34" charset="-122"/>
                <a:ea typeface="思源黑体 CN Light" panose="020B0300000000000000" pitchFamily="34" charset="-122"/>
                <a:cs typeface="Open Sans" panose="020B0606030504020204" pitchFamily="34" charset="0"/>
              </a:rPr>
              <a:t>测</a:t>
            </a:r>
            <a:r>
              <a:rPr lang="en-US" altLang="zh-CN" sz="1600" b="1" dirty="0">
                <a:solidFill>
                  <a:srgbClr val="5F493F"/>
                </a:solidFill>
                <a:latin typeface="思源黑体 CN Light" panose="020B0300000000000000" pitchFamily="34" charset="-122"/>
                <a:ea typeface="思源黑体 CN Light" panose="020B0300000000000000" pitchFamily="34" charset="-122"/>
                <a:cs typeface="Open Sans" panose="020B0606030504020204" pitchFamily="34" charset="0"/>
              </a:rPr>
              <a:t>试map-elite是否可以在一次运行中产生大量多样的形态</a:t>
            </a:r>
            <a:endParaRPr lang="en-US" altLang="zh-CN" sz="1600" b="1" dirty="0">
              <a:solidFill>
                <a:srgbClr val="5F493F"/>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7" name="文本框 6"/>
          <p:cNvSpPr txBox="1"/>
          <p:nvPr/>
        </p:nvSpPr>
        <p:spPr>
          <a:xfrm>
            <a:off x="539750" y="1047115"/>
            <a:ext cx="4445635" cy="398780"/>
          </a:xfrm>
          <a:prstGeom prst="rect">
            <a:avLst/>
          </a:prstGeom>
          <a:noFill/>
        </p:spPr>
        <p:txBody>
          <a:bodyPr wrap="square" rtlCol="0">
            <a:spAutoFit/>
          </a:bodyPr>
          <a:p>
            <a:r>
              <a:rPr sz="2000" b="1">
                <a:solidFill>
                  <a:srgbClr val="5F493F"/>
                </a:solidFill>
              </a:rPr>
              <a:t>实验</a:t>
            </a:r>
            <a:r>
              <a:rPr lang="zh-CN" sz="2000" b="1">
                <a:solidFill>
                  <a:srgbClr val="5F493F"/>
                </a:solidFill>
              </a:rPr>
              <a:t>结果</a:t>
            </a:r>
            <a:r>
              <a:rPr sz="2000" b="1">
                <a:solidFill>
                  <a:srgbClr val="5F493F"/>
                </a:solidFill>
              </a:rPr>
              <a:t>：</a:t>
            </a:r>
            <a:endParaRPr lang="en-US" altLang="zh-CN" sz="2000" b="1" dirty="0">
              <a:solidFill>
                <a:srgbClr val="5F493F"/>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0" name="图形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sp>
        <p:nvSpPr>
          <p:cNvPr id="9" name="文本框 8"/>
          <p:cNvSpPr txBox="1"/>
          <p:nvPr/>
        </p:nvSpPr>
        <p:spPr>
          <a:xfrm>
            <a:off x="474980" y="121285"/>
            <a:ext cx="8646160" cy="953135"/>
          </a:xfrm>
          <a:prstGeom prst="rect">
            <a:avLst/>
          </a:prstGeom>
          <a:noFill/>
        </p:spPr>
        <p:txBody>
          <a:bodyPr wrap="square" rtlCol="0">
            <a:spAutoFit/>
          </a:bodyPr>
          <a:p>
            <a:r>
              <a:rPr lang="zh-CN" altLang="en-US" sz="2800" b="1">
                <a:solidFill>
                  <a:srgbClr val="5F493F"/>
                </a:solidFill>
              </a:rPr>
              <a:t>Experiment</a:t>
            </a:r>
            <a:r>
              <a:rPr lang="en-US" altLang="zh-CN" sz="2800" b="1">
                <a:solidFill>
                  <a:srgbClr val="5F493F"/>
                </a:solidFill>
              </a:rPr>
              <a:t> 2</a:t>
            </a:r>
            <a:r>
              <a:rPr lang="zh-CN" altLang="en-US" sz="2800" b="1">
                <a:solidFill>
                  <a:srgbClr val="5F493F"/>
                </a:solidFill>
              </a:rPr>
              <a:t>：</a:t>
            </a:r>
            <a:endParaRPr lang="zh-CN" altLang="en-US" sz="2800" b="1">
              <a:solidFill>
                <a:srgbClr val="5F493F"/>
              </a:solidFill>
            </a:endParaRPr>
          </a:p>
          <a:p>
            <a:r>
              <a:rPr lang="en-US" altLang="zh-CN" sz="2800" b="1">
                <a:solidFill>
                  <a:srgbClr val="5F493F"/>
                </a:solidFill>
              </a:rPr>
              <a:t>Simulated soft, locomoting robot morphologies</a:t>
            </a:r>
            <a:endParaRPr lang="en-US" altLang="zh-CN" sz="2800" b="1">
              <a:solidFill>
                <a:srgbClr val="5F493F"/>
              </a:solidFill>
            </a:endParaRPr>
          </a:p>
        </p:txBody>
      </p:sp>
      <p:cxnSp>
        <p:nvCxnSpPr>
          <p:cNvPr id="3" name="直接连接符 2"/>
          <p:cNvCxnSpPr/>
          <p:nvPr/>
        </p:nvCxnSpPr>
        <p:spPr>
          <a:xfrm flipH="1">
            <a:off x="7221855" y="1074420"/>
            <a:ext cx="26670" cy="4554220"/>
          </a:xfrm>
          <a:prstGeom prst="line">
            <a:avLst/>
          </a:prstGeom>
          <a:effectLst>
            <a:outerShdw blurRad="63500" sx="102000" sy="102000" algn="ctr" rotWithShape="0">
              <a:prstClr val="black">
                <a:alpha val="40000"/>
              </a:prstClr>
            </a:outerShdw>
          </a:effectLst>
          <a:scene3d>
            <a:camera prst="orthographicFront"/>
            <a:lightRig rig="threePt" dir="t"/>
          </a:scene3d>
          <a:sp3d extrusionH="120650" prstMaterial="softEdge">
            <a:extrusionClr>
              <a:schemeClr val="accent2">
                <a:lumMod val="20000"/>
                <a:lumOff val="80000"/>
              </a:schemeClr>
            </a:extrusionClr>
          </a:sp3d>
        </p:spPr>
        <p:style>
          <a:lnRef idx="3">
            <a:schemeClr val="accent3"/>
          </a:lnRef>
          <a:fillRef idx="0">
            <a:schemeClr val="accent3"/>
          </a:fillRef>
          <a:effectRef idx="2">
            <a:schemeClr val="accent3"/>
          </a:effectRef>
          <a:fontRef idx="minor">
            <a:schemeClr val="tx1"/>
          </a:fontRef>
        </p:style>
      </p:cxnSp>
      <p:sp>
        <p:nvSpPr>
          <p:cNvPr id="8" name="文本框 7"/>
          <p:cNvSpPr txBox="1"/>
          <p:nvPr/>
        </p:nvSpPr>
        <p:spPr>
          <a:xfrm>
            <a:off x="7716520" y="2380615"/>
            <a:ext cx="4079240" cy="30460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l"/>
            <a:endParaRPr lang="zh-CN" altLang="en-US" sz="1600" b="1" dirty="0">
              <a:solidFill>
                <a:srgbClr val="5F493F"/>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algn="l"/>
            <a:r>
              <a:rPr lang="zh-CN" altLang="en-US" sz="1600" b="1" dirty="0">
                <a:solidFill>
                  <a:srgbClr val="5F493F"/>
                </a:solidFill>
                <a:latin typeface="思源黑体 CN Light" panose="020B0300000000000000" pitchFamily="34" charset="-122"/>
                <a:ea typeface="思源黑体 CN Light" panose="020B0300000000000000" pitchFamily="34" charset="-122"/>
                <a:cs typeface="Open Sans" panose="020B0606030504020204" pitchFamily="34" charset="0"/>
              </a:rPr>
              <a:t>结论：</a:t>
            </a:r>
            <a:endParaRPr lang="en-US" altLang="zh-CN" sz="1600" b="1" dirty="0">
              <a:solidFill>
                <a:srgbClr val="5F493F"/>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algn="l"/>
            <a:r>
              <a:rPr sz="1600">
                <a:solidFill>
                  <a:srgbClr val="5F493F"/>
                </a:solidFill>
                <a:sym typeface="+mn-ea"/>
              </a:rPr>
              <a:t>举例观察图中右侧子列中（</a:t>
            </a:r>
            <a:r>
              <a:rPr lang="zh-CN" sz="1600">
                <a:solidFill>
                  <a:srgbClr val="5F493F"/>
                </a:solidFill>
                <a:sym typeface="+mn-ea"/>
              </a:rPr>
              <a:t>体素</a:t>
            </a:r>
            <a:r>
              <a:rPr sz="1600">
                <a:solidFill>
                  <a:srgbClr val="5F493F"/>
                </a:solidFill>
                <a:sym typeface="+mn-ea"/>
              </a:rPr>
              <a:t>填充率≈75%）骨骼含量变化，从10%到90%以上，</a:t>
            </a:r>
            <a:r>
              <a:rPr sz="1600">
                <a:solidFill>
                  <a:srgbClr val="5F493F"/>
                </a:solidFill>
                <a:sym typeface="+mn-ea"/>
              </a:rPr>
              <a:t>伴随着每条腿的软组织和肌肉的数量减少</a:t>
            </a:r>
            <a:r>
              <a:rPr lang="zh-CN" sz="1600">
                <a:solidFill>
                  <a:srgbClr val="5F493F"/>
                </a:solidFill>
                <a:sym typeface="+mn-ea"/>
              </a:rPr>
              <a:t>，</a:t>
            </a:r>
            <a:r>
              <a:rPr sz="1600">
                <a:solidFill>
                  <a:srgbClr val="5F493F"/>
                </a:solidFill>
                <a:sym typeface="+mn-ea"/>
              </a:rPr>
              <a:t>主要用于连接两腿的背部的骨头比例上升。但在变化过程中，基本的两足动物运动模式仍然被保留了下来，从一个快速、灵活的像兔子的两足动物，到一个缓慢的像乌龟，有着巨大沉重的壳的两足动物，因此实验目标二达成，即同时找到最快的重甲鱼和最快的兔子</a:t>
            </a:r>
            <a:endParaRPr sz="1600">
              <a:solidFill>
                <a:srgbClr val="5F493F"/>
              </a:solidFill>
              <a:sym typeface="+mn-ea"/>
            </a:endParaRPr>
          </a:p>
        </p:txBody>
      </p:sp>
      <p:sp>
        <p:nvSpPr>
          <p:cNvPr id="10" name="文本框 9"/>
          <p:cNvSpPr txBox="1"/>
          <p:nvPr/>
        </p:nvSpPr>
        <p:spPr>
          <a:xfrm>
            <a:off x="739775" y="5782945"/>
            <a:ext cx="4044950" cy="368300"/>
          </a:xfrm>
          <a:prstGeom prst="rect">
            <a:avLst/>
          </a:prstGeom>
          <a:noFill/>
        </p:spPr>
        <p:txBody>
          <a:bodyPr wrap="square" rtlCol="0">
            <a:spAutoFit/>
          </a:bodyPr>
          <a:p>
            <a:r>
              <a:rPr lang="zh-CN" altLang="en-US"/>
              <a:t> </a:t>
            </a:r>
            <a:r>
              <a:rPr lang="en-US" altLang="zh-CN" b="1">
                <a:solidFill>
                  <a:srgbClr val="5F493F"/>
                </a:solidFill>
              </a:rPr>
              <a:t>(</a:t>
            </a:r>
            <a:r>
              <a:rPr lang="en-US" altLang="zh-CN" b="1">
                <a:solidFill>
                  <a:srgbClr val="5F493F"/>
                </a:solidFill>
                <a:sym typeface="+mn-ea"/>
              </a:rPr>
              <a:t>Mouret, &amp; Clune</a:t>
            </a:r>
            <a:r>
              <a:rPr lang="en-US" altLang="zh-CN" b="1">
                <a:solidFill>
                  <a:srgbClr val="5F493F"/>
                </a:solidFill>
              </a:rPr>
              <a:t>. 2015. </a:t>
            </a:r>
            <a:r>
              <a:rPr lang="en-US" altLang="zh-CN" b="1">
                <a:solidFill>
                  <a:srgbClr val="5F493F"/>
                </a:solidFill>
                <a:sym typeface="+mn-ea"/>
              </a:rPr>
              <a:t>Figure 5.</a:t>
            </a:r>
            <a:r>
              <a:rPr lang="zh-CN" altLang="en-US" b="1">
                <a:solidFill>
                  <a:srgbClr val="5F493F"/>
                </a:solidFill>
              </a:rPr>
              <a:t>)</a:t>
            </a:r>
            <a:endParaRPr lang="zh-CN" altLang="en-US" b="1">
              <a:solidFill>
                <a:srgbClr val="5F493F"/>
              </a:solidFill>
            </a:endParaRPr>
          </a:p>
        </p:txBody>
      </p:sp>
      <p:pic>
        <p:nvPicPr>
          <p:cNvPr id="2" name="图片 1"/>
          <p:cNvPicPr>
            <a:picLocks noChangeAspect="1"/>
          </p:cNvPicPr>
          <p:nvPr/>
        </p:nvPicPr>
        <p:blipFill>
          <a:blip r:embed="rId3"/>
          <a:stretch>
            <a:fillRect/>
          </a:stretch>
        </p:blipFill>
        <p:spPr>
          <a:xfrm>
            <a:off x="893445" y="1473200"/>
            <a:ext cx="5860415" cy="4206875"/>
          </a:xfrm>
          <a:prstGeom prst="rect">
            <a:avLst/>
          </a:prstGeom>
        </p:spPr>
      </p:pic>
      <p:sp>
        <p:nvSpPr>
          <p:cNvPr id="6" name="文本框 5"/>
          <p:cNvSpPr txBox="1"/>
          <p:nvPr/>
        </p:nvSpPr>
        <p:spPr>
          <a:xfrm>
            <a:off x="7716520" y="1189355"/>
            <a:ext cx="4079240" cy="10763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l"/>
            <a:r>
              <a:rPr lang="zh-CN" altLang="en-US" sz="1600" b="1" dirty="0">
                <a:solidFill>
                  <a:srgbClr val="5F493F"/>
                </a:solidFill>
                <a:latin typeface="思源黑体 CN Light" panose="020B0300000000000000" pitchFamily="34" charset="-122"/>
                <a:ea typeface="思源黑体 CN Light" panose="020B0300000000000000" pitchFamily="34" charset="-122"/>
                <a:cs typeface="Open Sans" panose="020B0606030504020204" pitchFamily="34" charset="0"/>
              </a:rPr>
              <a:t>目标二：</a:t>
            </a:r>
            <a:endParaRPr lang="zh-CN" altLang="en-US" sz="1600" b="1" dirty="0">
              <a:solidFill>
                <a:srgbClr val="5F493F"/>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algn="l"/>
            <a:r>
              <a:rPr lang="zh-CN" altLang="en-US" sz="1600" b="1" dirty="0">
                <a:solidFill>
                  <a:srgbClr val="5F493F"/>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测试它是否可以根据一系列骨骼含量水平和体型大小以及它们的组合，产生高性能的形态</a:t>
            </a:r>
            <a:endParaRPr lang="zh-CN" altLang="en-US" sz="1600" b="1" dirty="0">
              <a:solidFill>
                <a:srgbClr val="5F493F"/>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7" name="文本框 6"/>
          <p:cNvSpPr txBox="1"/>
          <p:nvPr/>
        </p:nvSpPr>
        <p:spPr>
          <a:xfrm>
            <a:off x="539750" y="1047115"/>
            <a:ext cx="4445635" cy="398780"/>
          </a:xfrm>
          <a:prstGeom prst="rect">
            <a:avLst/>
          </a:prstGeom>
          <a:noFill/>
        </p:spPr>
        <p:txBody>
          <a:bodyPr wrap="square" rtlCol="0">
            <a:spAutoFit/>
          </a:bodyPr>
          <a:p>
            <a:r>
              <a:rPr sz="2000" b="1">
                <a:solidFill>
                  <a:srgbClr val="5F493F"/>
                </a:solidFill>
              </a:rPr>
              <a:t>实验</a:t>
            </a:r>
            <a:r>
              <a:rPr lang="zh-CN" sz="2000" b="1">
                <a:solidFill>
                  <a:srgbClr val="5F493F"/>
                </a:solidFill>
              </a:rPr>
              <a:t>结果</a:t>
            </a:r>
            <a:r>
              <a:rPr sz="2000" b="1">
                <a:solidFill>
                  <a:srgbClr val="5F493F"/>
                </a:solidFill>
              </a:rPr>
              <a:t>：</a:t>
            </a:r>
            <a:endParaRPr lang="en-US" altLang="zh-CN" sz="2000" b="1" dirty="0">
              <a:solidFill>
                <a:srgbClr val="5F493F"/>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070184" y="375494"/>
            <a:ext cx="2831937" cy="520356"/>
          </a:xfrm>
          <a:prstGeom prst="rect">
            <a:avLst/>
          </a:prstGeom>
        </p:spPr>
      </p:pic>
      <p:sp>
        <p:nvSpPr>
          <p:cNvPr id="2" name="文本框 1"/>
          <p:cNvSpPr txBox="1"/>
          <p:nvPr/>
        </p:nvSpPr>
        <p:spPr>
          <a:xfrm>
            <a:off x="347980" y="453390"/>
            <a:ext cx="6214110" cy="521970"/>
          </a:xfrm>
          <a:prstGeom prst="rect">
            <a:avLst/>
          </a:prstGeom>
          <a:noFill/>
        </p:spPr>
        <p:txBody>
          <a:bodyPr wrap="square" rtlCol="0">
            <a:spAutoFit/>
          </a:bodyPr>
          <a:p>
            <a:r>
              <a:rPr lang="zh-CN" altLang="en-US" sz="2800" b="1">
                <a:solidFill>
                  <a:srgbClr val="5F493F"/>
                </a:solidFill>
              </a:rPr>
              <a:t>Experiment</a:t>
            </a:r>
            <a:r>
              <a:rPr lang="en-US" altLang="zh-CN" sz="2800" b="1">
                <a:solidFill>
                  <a:srgbClr val="5F493F"/>
                </a:solidFill>
              </a:rPr>
              <a:t> 3</a:t>
            </a:r>
            <a:r>
              <a:rPr lang="zh-CN" altLang="en-US" sz="2800" b="1">
                <a:solidFill>
                  <a:srgbClr val="5F493F"/>
                </a:solidFill>
              </a:rPr>
              <a:t>：</a:t>
            </a:r>
            <a:r>
              <a:rPr lang="en-US" altLang="zh-CN" sz="2800" b="1">
                <a:solidFill>
                  <a:srgbClr val="5F493F"/>
                </a:solidFill>
              </a:rPr>
              <a:t>real soft robot arm</a:t>
            </a:r>
            <a:endParaRPr lang="en-US" altLang="zh-CN" sz="2800" b="1">
              <a:solidFill>
                <a:srgbClr val="5F493F"/>
              </a:solidFill>
            </a:endParaRPr>
          </a:p>
        </p:txBody>
      </p:sp>
      <p:sp>
        <p:nvSpPr>
          <p:cNvPr id="3" name="文本框 2"/>
          <p:cNvSpPr txBox="1"/>
          <p:nvPr/>
        </p:nvSpPr>
        <p:spPr>
          <a:xfrm>
            <a:off x="347980" y="1675765"/>
            <a:ext cx="8007350" cy="2306955"/>
          </a:xfrm>
          <a:prstGeom prst="rect">
            <a:avLst/>
          </a:prstGeom>
          <a:noFill/>
        </p:spPr>
        <p:txBody>
          <a:bodyPr wrap="square" rtlCol="0">
            <a:spAutoFit/>
          </a:bodyPr>
          <a:p>
            <a:r>
              <a:rPr lang="zh-CN" altLang="en-US">
                <a:solidFill>
                  <a:srgbClr val="5F493F"/>
                </a:solidFill>
              </a:rPr>
              <a:t>实验目标：发现机器手臂工作的边界</a:t>
            </a:r>
            <a:endParaRPr lang="zh-CN" altLang="en-US">
              <a:solidFill>
                <a:srgbClr val="5F493F"/>
              </a:solidFill>
            </a:endParaRPr>
          </a:p>
          <a:p>
            <a:endParaRPr lang="zh-CN" altLang="en-US">
              <a:solidFill>
                <a:srgbClr val="5F493F"/>
              </a:solidFill>
            </a:endParaRPr>
          </a:p>
          <a:p>
            <a:r>
              <a:rPr lang="en-US" altLang="zh-CN">
                <a:solidFill>
                  <a:srgbClr val="5F493F"/>
                </a:solidFill>
              </a:rPr>
              <a:t>搜索空间：一组3个数字，指定了3个关节的每个角度</a:t>
            </a:r>
            <a:endParaRPr lang="en-US" altLang="zh-CN">
              <a:solidFill>
                <a:srgbClr val="5F493F"/>
              </a:solidFill>
            </a:endParaRPr>
          </a:p>
          <a:p>
            <a:r>
              <a:rPr lang="en-US" altLang="zh-CN">
                <a:solidFill>
                  <a:srgbClr val="5F493F"/>
                </a:solidFill>
              </a:rPr>
              <a:t>特征空间：手臂末端红色圆圈的x值</a:t>
            </a:r>
            <a:endParaRPr lang="en-US" altLang="zh-CN">
              <a:solidFill>
                <a:srgbClr val="5F493F"/>
              </a:solidFill>
            </a:endParaRPr>
          </a:p>
          <a:p>
            <a:endParaRPr lang="en-US" altLang="zh-CN">
              <a:solidFill>
                <a:srgbClr val="5F493F"/>
              </a:solidFill>
            </a:endParaRPr>
          </a:p>
          <a:p>
            <a:r>
              <a:rPr lang="zh-CN" altLang="en-US">
                <a:solidFill>
                  <a:srgbClr val="5F493F"/>
                </a:solidFill>
              </a:rPr>
              <a:t>性能函数：</a:t>
            </a:r>
            <a:r>
              <a:rPr lang="en-US" altLang="zh-CN">
                <a:solidFill>
                  <a:srgbClr val="5F493F"/>
                </a:solidFill>
                <a:sym typeface="+mn-ea"/>
              </a:rPr>
              <a:t>手臂末端红色圆圈的y值</a:t>
            </a:r>
            <a:endParaRPr lang="en-US" altLang="zh-CN">
              <a:solidFill>
                <a:srgbClr val="5F493F"/>
              </a:solidFill>
              <a:sym typeface="+mn-ea"/>
            </a:endParaRPr>
          </a:p>
          <a:p>
            <a:endParaRPr lang="en-US" altLang="zh-CN">
              <a:solidFill>
                <a:srgbClr val="5F493F"/>
              </a:solidFill>
            </a:endParaRPr>
          </a:p>
          <a:p>
            <a:r>
              <a:rPr lang="en-US" altLang="zh-CN"/>
              <a:t>	</a:t>
            </a:r>
            <a:endParaRPr lang="en-US" altLang="zh-CN"/>
          </a:p>
        </p:txBody>
      </p:sp>
      <p:pic>
        <p:nvPicPr>
          <p:cNvPr id="4" name="图片 3"/>
          <p:cNvPicPr>
            <a:picLocks noChangeAspect="1"/>
          </p:cNvPicPr>
          <p:nvPr/>
        </p:nvPicPr>
        <p:blipFill>
          <a:blip r:embed="rId3"/>
          <a:stretch>
            <a:fillRect/>
          </a:stretch>
        </p:blipFill>
        <p:spPr>
          <a:xfrm>
            <a:off x="6936740" y="1675765"/>
            <a:ext cx="2133600" cy="18288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0" name="图形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pic>
        <p:nvPicPr>
          <p:cNvPr id="6" name="图片 5"/>
          <p:cNvPicPr>
            <a:picLocks noChangeAspect="1"/>
          </p:cNvPicPr>
          <p:nvPr/>
        </p:nvPicPr>
        <p:blipFill>
          <a:blip r:embed="rId3"/>
          <a:stretch>
            <a:fillRect/>
          </a:stretch>
        </p:blipFill>
        <p:spPr>
          <a:xfrm>
            <a:off x="7094220" y="1507490"/>
            <a:ext cx="3719195" cy="3719195"/>
          </a:xfrm>
          <a:prstGeom prst="rect">
            <a:avLst/>
          </a:prstGeom>
        </p:spPr>
      </p:pic>
      <p:sp>
        <p:nvSpPr>
          <p:cNvPr id="7" name="文本框 6"/>
          <p:cNvSpPr txBox="1"/>
          <p:nvPr/>
        </p:nvSpPr>
        <p:spPr>
          <a:xfrm>
            <a:off x="590550" y="1699260"/>
            <a:ext cx="5423535" cy="3415030"/>
          </a:xfrm>
          <a:prstGeom prst="rect">
            <a:avLst/>
          </a:prstGeom>
          <a:noFill/>
        </p:spPr>
        <p:txBody>
          <a:bodyPr wrap="square" rtlCol="0">
            <a:spAutoFit/>
          </a:bodyPr>
          <a:p>
            <a:r>
              <a:rPr lang="zh-CN" altLang="en-US">
                <a:solidFill>
                  <a:srgbClr val="5F493F"/>
                </a:solidFill>
              </a:rPr>
              <a:t>随机采样控制（random sampling control）: 每个解是通过在允许范围内为每个关节随机选择一个角度来确定的。</a:t>
            </a:r>
            <a:endParaRPr lang="zh-CN" altLang="en-US">
              <a:solidFill>
                <a:srgbClr val="5F493F"/>
              </a:solidFill>
            </a:endParaRPr>
          </a:p>
          <a:p>
            <a:endParaRPr lang="zh-CN" altLang="en-US">
              <a:solidFill>
                <a:srgbClr val="5F493F"/>
              </a:solidFill>
            </a:endParaRPr>
          </a:p>
          <a:p>
            <a:r>
              <a:rPr lang="zh-CN" altLang="en-US">
                <a:solidFill>
                  <a:srgbClr val="5F493F"/>
                </a:solidFill>
              </a:rPr>
              <a:t>网格搜索算法（grid search algorithm）：为每个关节指定八个均匀分布在该关节允许的角度范围内的点，然后测试每个关节的所有可能值的组合。</a:t>
            </a:r>
            <a:endParaRPr lang="zh-CN" altLang="en-US">
              <a:solidFill>
                <a:srgbClr val="5F493F"/>
              </a:solidFill>
            </a:endParaRPr>
          </a:p>
          <a:p>
            <a:endParaRPr lang="zh-CN" altLang="en-US">
              <a:solidFill>
                <a:srgbClr val="5F493F"/>
              </a:solidFill>
            </a:endParaRPr>
          </a:p>
          <a:p>
            <a:r>
              <a:rPr lang="zh-CN" altLang="en-US" b="1">
                <a:solidFill>
                  <a:srgbClr val="5F493F"/>
                </a:solidFill>
              </a:rPr>
              <a:t>x的中间值(大约400-600)表示较难的问题，因为在这个范围内，联合起来接近最大高度的关节角度值较少。map</a:t>
            </a:r>
            <a:r>
              <a:rPr lang="en-US" altLang="zh-CN" b="1">
                <a:solidFill>
                  <a:srgbClr val="5F493F"/>
                </a:solidFill>
              </a:rPr>
              <a:t>-</a:t>
            </a:r>
            <a:r>
              <a:rPr lang="zh-CN" altLang="en-US" b="1">
                <a:solidFill>
                  <a:srgbClr val="5F493F"/>
                </a:solidFill>
              </a:rPr>
              <a:t>elite在这一区域优于网格搜索和随机抽样。</a:t>
            </a:r>
            <a:endParaRPr lang="zh-CN" altLang="en-US" b="1">
              <a:solidFill>
                <a:srgbClr val="5F493F"/>
              </a:solidFill>
            </a:endParaRPr>
          </a:p>
        </p:txBody>
      </p:sp>
      <p:sp>
        <p:nvSpPr>
          <p:cNvPr id="8" name="文本框 7"/>
          <p:cNvSpPr txBox="1"/>
          <p:nvPr/>
        </p:nvSpPr>
        <p:spPr>
          <a:xfrm>
            <a:off x="590550" y="367030"/>
            <a:ext cx="6119495" cy="521970"/>
          </a:xfrm>
          <a:prstGeom prst="rect">
            <a:avLst/>
          </a:prstGeom>
          <a:noFill/>
        </p:spPr>
        <p:txBody>
          <a:bodyPr wrap="square" rtlCol="0">
            <a:spAutoFit/>
          </a:bodyPr>
          <a:p>
            <a:r>
              <a:rPr lang="zh-CN" altLang="en-US" sz="2800" b="1">
                <a:solidFill>
                  <a:srgbClr val="5F493F"/>
                </a:solidFill>
                <a:sym typeface="+mn-ea"/>
              </a:rPr>
              <a:t>Experiment</a:t>
            </a:r>
            <a:r>
              <a:rPr lang="en-US" altLang="zh-CN" sz="2800" b="1">
                <a:solidFill>
                  <a:srgbClr val="5F493F"/>
                </a:solidFill>
                <a:sym typeface="+mn-ea"/>
              </a:rPr>
              <a:t> 3</a:t>
            </a:r>
            <a:r>
              <a:rPr lang="zh-CN" altLang="en-US" sz="2800" b="1">
                <a:solidFill>
                  <a:srgbClr val="5F493F"/>
                </a:solidFill>
                <a:sym typeface="+mn-ea"/>
              </a:rPr>
              <a:t>：</a:t>
            </a:r>
            <a:r>
              <a:rPr lang="en-US" altLang="zh-CN" sz="2800" b="1">
                <a:solidFill>
                  <a:srgbClr val="5F493F"/>
                </a:solidFill>
                <a:sym typeface="+mn-ea"/>
              </a:rPr>
              <a:t>real soft robot arm</a:t>
            </a:r>
            <a:endParaRPr lang="zh-CN" altLang="en-US" sz="2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0" name="图形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sp>
        <p:nvSpPr>
          <p:cNvPr id="5" name="文本框 4"/>
          <p:cNvSpPr txBox="1"/>
          <p:nvPr/>
        </p:nvSpPr>
        <p:spPr>
          <a:xfrm>
            <a:off x="516890" y="781050"/>
            <a:ext cx="7153910" cy="521970"/>
          </a:xfrm>
          <a:prstGeom prst="rect">
            <a:avLst/>
          </a:prstGeom>
          <a:noFill/>
        </p:spPr>
        <p:txBody>
          <a:bodyPr wrap="square" rtlCol="0">
            <a:spAutoFit/>
          </a:bodyPr>
          <a:p>
            <a:r>
              <a:rPr lang="en-US" altLang="zh-CN" sz="2800" b="1">
                <a:solidFill>
                  <a:srgbClr val="5F493F"/>
                </a:solidFill>
              </a:rPr>
              <a:t>map-elite </a:t>
            </a:r>
            <a:r>
              <a:rPr lang="zh-CN" altLang="en-US" sz="2800" b="1">
                <a:solidFill>
                  <a:srgbClr val="5F493F"/>
                </a:solidFill>
              </a:rPr>
              <a:t>的后续</a:t>
            </a:r>
            <a:r>
              <a:rPr lang="zh-CN" altLang="en-US" sz="2800" b="1">
                <a:solidFill>
                  <a:srgbClr val="5F493F"/>
                </a:solidFill>
              </a:rPr>
              <a:t>改进</a:t>
            </a:r>
            <a:endParaRPr lang="zh-CN" altLang="en-US" sz="2800" b="1">
              <a:solidFill>
                <a:srgbClr val="5F493F"/>
              </a:solidFill>
            </a:endParaRPr>
          </a:p>
        </p:txBody>
      </p:sp>
      <p:sp>
        <p:nvSpPr>
          <p:cNvPr id="6" name="文本框 5"/>
          <p:cNvSpPr txBox="1"/>
          <p:nvPr/>
        </p:nvSpPr>
        <p:spPr>
          <a:xfrm>
            <a:off x="452755" y="1670050"/>
            <a:ext cx="8152765" cy="2030095"/>
          </a:xfrm>
          <a:prstGeom prst="rect">
            <a:avLst/>
          </a:prstGeom>
          <a:noFill/>
        </p:spPr>
        <p:txBody>
          <a:bodyPr wrap="square" rtlCol="0">
            <a:spAutoFit/>
          </a:bodyPr>
          <a:p>
            <a:r>
              <a:rPr lang="en-US" altLang="zh-CN">
                <a:solidFill>
                  <a:srgbClr val="5F493F"/>
                </a:solidFill>
              </a:rPr>
              <a:t>1</a:t>
            </a:r>
            <a:r>
              <a:rPr lang="zh-CN" altLang="en-US">
                <a:solidFill>
                  <a:srgbClr val="5F493F"/>
                </a:solidFill>
              </a:rPr>
              <a:t>、每个特征细胞储存一个以上的基因组以促进多样性</a:t>
            </a:r>
            <a:endParaRPr lang="zh-CN" altLang="en-US">
              <a:solidFill>
                <a:srgbClr val="5F493F"/>
              </a:solidFill>
            </a:endParaRPr>
          </a:p>
          <a:p>
            <a:endParaRPr lang="zh-CN" altLang="en-US">
              <a:solidFill>
                <a:srgbClr val="5F493F"/>
              </a:solidFill>
            </a:endParaRPr>
          </a:p>
          <a:p>
            <a:r>
              <a:rPr lang="en-US" altLang="zh-CN">
                <a:solidFill>
                  <a:srgbClr val="5F493F"/>
                </a:solidFill>
              </a:rPr>
              <a:t>2</a:t>
            </a:r>
            <a:r>
              <a:rPr lang="zh-CN" altLang="en-US">
                <a:solidFill>
                  <a:srgbClr val="5F493F"/>
                </a:solidFill>
              </a:rPr>
              <a:t>、对产生后代的细胞的选择有偏见（</a:t>
            </a:r>
            <a:r>
              <a:rPr lang="en-US" altLang="zh-CN">
                <a:solidFill>
                  <a:srgbClr val="5F493F"/>
                </a:solidFill>
              </a:rPr>
              <a:t>bias</a:t>
            </a:r>
            <a:r>
              <a:rPr lang="zh-CN" altLang="en-US">
                <a:solidFill>
                  <a:srgbClr val="5F493F"/>
                </a:solidFill>
              </a:rPr>
              <a:t>），例如偏向那些相邻细胞为空的细胞，靠近低表现区域的细胞，靠近高表现区域的细胞，等等。在初步实验中，这种偏见并不比默认的map - elite表现得更好。</a:t>
            </a:r>
            <a:endParaRPr lang="zh-CN" altLang="en-US">
              <a:solidFill>
                <a:srgbClr val="5F493F"/>
              </a:solidFill>
            </a:endParaRPr>
          </a:p>
          <a:p>
            <a:endParaRPr lang="zh-CN" altLang="en-US">
              <a:solidFill>
                <a:srgbClr val="5F493F"/>
              </a:solidFill>
            </a:endParaRPr>
          </a:p>
          <a:p>
            <a:r>
              <a:rPr lang="en-US" altLang="zh-CN">
                <a:solidFill>
                  <a:srgbClr val="5F493F"/>
                </a:solidFill>
              </a:rPr>
              <a:t>3</a:t>
            </a:r>
            <a:r>
              <a:rPr lang="zh-CN" altLang="en-US">
                <a:solidFill>
                  <a:srgbClr val="5F493F"/>
                </a:solidFill>
              </a:rPr>
              <a:t>、包括杂交（</a:t>
            </a:r>
            <a:r>
              <a:rPr lang="en-US" altLang="zh-CN">
                <a:solidFill>
                  <a:srgbClr val="5F493F"/>
                </a:solidFill>
              </a:rPr>
              <a:t>crossover</a:t>
            </a:r>
            <a:r>
              <a:rPr lang="zh-CN" altLang="en-US">
                <a:solidFill>
                  <a:srgbClr val="5F493F"/>
                </a:solidFill>
              </a:rPr>
              <a:t>）</a:t>
            </a:r>
            <a:endParaRPr lang="zh-CN" altLang="en-US">
              <a:solidFill>
                <a:srgbClr val="5F493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0" name="图形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sp>
        <p:nvSpPr>
          <p:cNvPr id="5" name="文本框 4"/>
          <p:cNvSpPr txBox="1"/>
          <p:nvPr/>
        </p:nvSpPr>
        <p:spPr>
          <a:xfrm>
            <a:off x="516890" y="781050"/>
            <a:ext cx="7153910" cy="521970"/>
          </a:xfrm>
          <a:prstGeom prst="rect">
            <a:avLst/>
          </a:prstGeom>
          <a:noFill/>
        </p:spPr>
        <p:txBody>
          <a:bodyPr wrap="square" rtlCol="0">
            <a:spAutoFit/>
          </a:bodyPr>
          <a:p>
            <a:r>
              <a:rPr lang="en-US" altLang="zh-CN" sz="2800" b="1">
                <a:solidFill>
                  <a:srgbClr val="5F493F"/>
                </a:solidFill>
              </a:rPr>
              <a:t>map-elite </a:t>
            </a:r>
            <a:r>
              <a:rPr lang="zh-CN" altLang="en-US" sz="2800" b="1">
                <a:solidFill>
                  <a:srgbClr val="5F493F"/>
                </a:solidFill>
              </a:rPr>
              <a:t>的一些</a:t>
            </a:r>
            <a:r>
              <a:rPr lang="zh-CN" altLang="en-US" sz="2800" b="1">
                <a:solidFill>
                  <a:srgbClr val="5F493F"/>
                </a:solidFill>
              </a:rPr>
              <a:t>优势</a:t>
            </a:r>
            <a:endParaRPr lang="zh-CN" altLang="en-US" sz="2800" b="1">
              <a:solidFill>
                <a:srgbClr val="5F493F"/>
              </a:solidFill>
            </a:endParaRPr>
          </a:p>
        </p:txBody>
      </p:sp>
      <p:sp>
        <p:nvSpPr>
          <p:cNvPr id="6" name="文本框 5"/>
          <p:cNvSpPr txBox="1"/>
          <p:nvPr/>
        </p:nvSpPr>
        <p:spPr>
          <a:xfrm>
            <a:off x="452755" y="1670050"/>
            <a:ext cx="8152765" cy="2584450"/>
          </a:xfrm>
          <a:prstGeom prst="rect">
            <a:avLst/>
          </a:prstGeom>
          <a:noFill/>
        </p:spPr>
        <p:txBody>
          <a:bodyPr wrap="square" rtlCol="0">
            <a:spAutoFit/>
          </a:bodyPr>
          <a:p>
            <a:r>
              <a:rPr lang="en-US">
                <a:solidFill>
                  <a:srgbClr val="5F493F"/>
                </a:solidFill>
              </a:rPr>
              <a:t>1</a:t>
            </a:r>
            <a:r>
              <a:rPr lang="zh-CN" altLang="en-US">
                <a:solidFill>
                  <a:srgbClr val="5F493F"/>
                </a:solidFill>
              </a:rPr>
              <a:t>、与传统算法相比</a:t>
            </a:r>
            <a:r>
              <a:rPr>
                <a:solidFill>
                  <a:srgbClr val="5F493F"/>
                </a:solidFill>
              </a:rPr>
              <a:t>，map - elite和其他</a:t>
            </a:r>
            <a:r>
              <a:rPr lang="zh-CN">
                <a:solidFill>
                  <a:srgbClr val="5F493F"/>
                </a:solidFill>
              </a:rPr>
              <a:t>启示</a:t>
            </a:r>
            <a:r>
              <a:rPr>
                <a:solidFill>
                  <a:srgbClr val="5F493F"/>
                </a:solidFill>
              </a:rPr>
              <a:t>算法映射整个特征空间，告诉</a:t>
            </a:r>
            <a:r>
              <a:rPr lang="zh-CN">
                <a:solidFill>
                  <a:srgbClr val="5F493F"/>
                </a:solidFill>
              </a:rPr>
              <a:t>用户</a:t>
            </a:r>
            <a:r>
              <a:rPr>
                <a:solidFill>
                  <a:srgbClr val="5F493F"/>
                </a:solidFill>
              </a:rPr>
              <a:t>特征和性能之间的各种权衡。</a:t>
            </a:r>
            <a:endParaRPr>
              <a:solidFill>
                <a:srgbClr val="5F493F"/>
              </a:solidFill>
            </a:endParaRPr>
          </a:p>
          <a:p>
            <a:endParaRPr>
              <a:solidFill>
                <a:srgbClr val="5F493F"/>
              </a:solidFill>
            </a:endParaRPr>
          </a:p>
          <a:p>
            <a:r>
              <a:rPr lang="en-US">
                <a:solidFill>
                  <a:srgbClr val="5F493F"/>
                </a:solidFill>
              </a:rPr>
              <a:t>2</a:t>
            </a:r>
            <a:r>
              <a:rPr lang="zh-CN" altLang="en-US">
                <a:solidFill>
                  <a:srgbClr val="5F493F"/>
                </a:solidFill>
              </a:rPr>
              <a:t>、</a:t>
            </a:r>
            <a:r>
              <a:rPr>
                <a:solidFill>
                  <a:srgbClr val="5F493F"/>
                </a:solidFill>
              </a:rPr>
              <a:t>抓住了自然界产生多样性的力量，因为它同时奖励了众多不同领域中表现最好的解决方案。</a:t>
            </a:r>
            <a:endParaRPr>
              <a:solidFill>
                <a:srgbClr val="5F493F"/>
              </a:solidFill>
            </a:endParaRPr>
          </a:p>
          <a:p>
            <a:endParaRPr>
              <a:solidFill>
                <a:srgbClr val="5F493F"/>
              </a:solidFill>
            </a:endParaRPr>
          </a:p>
          <a:p>
            <a:r>
              <a:rPr lang="en-US" altLang="zh-CN">
                <a:solidFill>
                  <a:srgbClr val="5F493F"/>
                </a:solidFill>
              </a:rPr>
              <a:t>3</a:t>
            </a:r>
            <a:r>
              <a:rPr lang="zh-CN" altLang="en-US">
                <a:solidFill>
                  <a:srgbClr val="5F493F"/>
                </a:solidFill>
              </a:rPr>
              <a:t>、启示算法在用户定义的特征空间的每个点上找到性能最好的解，是帮助我们了解复杂搜索空间的有价值的新工具。</a:t>
            </a:r>
            <a:endParaRPr lang="zh-CN" altLang="en-US">
              <a:solidFill>
                <a:srgbClr val="5F493F"/>
              </a:solidFill>
            </a:endParaRPr>
          </a:p>
          <a:p>
            <a:endParaRPr>
              <a:solidFill>
                <a:srgbClr val="5F493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7" name="矩形: 圆角 26"/>
          <p:cNvSpPr/>
          <p:nvPr/>
        </p:nvSpPr>
        <p:spPr>
          <a:xfrm>
            <a:off x="0" y="1294130"/>
            <a:ext cx="12192000" cy="4270375"/>
          </a:xfrm>
          <a:prstGeom prst="roundRect">
            <a:avLst>
              <a:gd name="adj" fmla="val 0"/>
            </a:avLst>
          </a:prstGeom>
          <a:solidFill>
            <a:srgbClr val="8B756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4" name="图形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281639" y="49739"/>
            <a:ext cx="2831937" cy="520356"/>
          </a:xfrm>
          <a:prstGeom prst="rect">
            <a:avLst/>
          </a:prstGeom>
        </p:spPr>
      </p:pic>
      <p:sp>
        <p:nvSpPr>
          <p:cNvPr id="3" name="文本框 2"/>
          <p:cNvSpPr txBox="1"/>
          <p:nvPr/>
        </p:nvSpPr>
        <p:spPr>
          <a:xfrm>
            <a:off x="575310" y="1459230"/>
            <a:ext cx="9808210" cy="1198880"/>
          </a:xfrm>
          <a:prstGeom prst="rect">
            <a:avLst/>
          </a:prstGeom>
          <a:noFill/>
        </p:spPr>
        <p:txBody>
          <a:bodyPr wrap="square" rtlCol="0">
            <a:spAutoFit/>
          </a:bodyPr>
          <a:lstStyle/>
          <a:p>
            <a:pPr fontAlgn="auto">
              <a:lnSpc>
                <a:spcPct val="200000"/>
              </a:lnSpc>
            </a:pPr>
            <a:r>
              <a:rPr sz="1200">
                <a:solidFill>
                  <a:schemeClr val="bg1"/>
                </a:solidFill>
                <a:latin typeface="Times New Roman" panose="02020603050405020304" charset="0"/>
                <a:cs typeface="Times New Roman" panose="02020603050405020304" charset="0"/>
                <a:sym typeface="+mn-ea"/>
              </a:rPr>
              <a:t>1. Cheney, N., MacCurdy, R., Clune, J., &amp; Lipson, H. (201</a:t>
            </a:r>
            <a:r>
              <a:rPr lang="en-US" sz="1200">
                <a:solidFill>
                  <a:schemeClr val="bg1"/>
                </a:solidFill>
                <a:latin typeface="Times New Roman" panose="02020603050405020304" charset="0"/>
                <a:cs typeface="Times New Roman" panose="02020603050405020304" charset="0"/>
                <a:sym typeface="+mn-ea"/>
              </a:rPr>
              <a:t>3</a:t>
            </a:r>
            <a:r>
              <a:rPr sz="1200">
                <a:solidFill>
                  <a:schemeClr val="bg1"/>
                </a:solidFill>
                <a:latin typeface="Times New Roman" panose="02020603050405020304" charset="0"/>
                <a:cs typeface="Times New Roman" panose="02020603050405020304" charset="0"/>
                <a:sym typeface="+mn-ea"/>
              </a:rPr>
              <a:t>). Unshackling evolution: evolving soft robots with multiple materials and a powerful generative encoding. </a:t>
            </a:r>
            <a:r>
              <a:rPr sz="1200" i="1">
                <a:solidFill>
                  <a:schemeClr val="bg1"/>
                </a:solidFill>
                <a:latin typeface="Times New Roman" panose="02020603050405020304" charset="0"/>
                <a:cs typeface="Times New Roman" panose="02020603050405020304" charset="0"/>
                <a:sym typeface="+mn-ea"/>
              </a:rPr>
              <a:t>ACM SIGEVOlution</a:t>
            </a:r>
            <a:r>
              <a:rPr sz="1200">
                <a:solidFill>
                  <a:schemeClr val="bg1"/>
                </a:solidFill>
                <a:latin typeface="Times New Roman" panose="02020603050405020304" charset="0"/>
                <a:cs typeface="Times New Roman" panose="02020603050405020304" charset="0"/>
                <a:sym typeface="+mn-ea"/>
              </a:rPr>
              <a:t>, 7(1), 11-23.</a:t>
            </a:r>
            <a:endParaRPr sz="1200">
              <a:solidFill>
                <a:schemeClr val="bg1"/>
              </a:solidFill>
              <a:latin typeface="Times New Roman" panose="02020603050405020304" charset="0"/>
              <a:cs typeface="Times New Roman" panose="02020603050405020304" charset="0"/>
              <a:sym typeface="+mn-ea"/>
            </a:endParaRPr>
          </a:p>
          <a:p>
            <a:pPr fontAlgn="auto">
              <a:lnSpc>
                <a:spcPct val="200000"/>
              </a:lnSpc>
            </a:pPr>
            <a:r>
              <a:rPr lang="en-US" sz="1200">
                <a:solidFill>
                  <a:schemeClr val="bg1"/>
                </a:solidFill>
                <a:latin typeface="Times New Roman" panose="02020603050405020304" charset="0"/>
                <a:cs typeface="Times New Roman" panose="02020603050405020304" charset="0"/>
              </a:rPr>
              <a:t>2</a:t>
            </a:r>
            <a:r>
              <a:rPr sz="1200">
                <a:solidFill>
                  <a:schemeClr val="bg1"/>
                </a:solidFill>
                <a:latin typeface="Times New Roman" panose="02020603050405020304" charset="0"/>
                <a:cs typeface="Times New Roman" panose="02020603050405020304" charset="0"/>
              </a:rPr>
              <a:t>. Mouret, J. B., &amp; Clune, J. (2015). Illuminating search spaces by mapping elites. </a:t>
            </a:r>
            <a:r>
              <a:rPr sz="1200" i="1">
                <a:solidFill>
                  <a:schemeClr val="bg1"/>
                </a:solidFill>
                <a:latin typeface="Times New Roman" panose="02020603050405020304" charset="0"/>
                <a:cs typeface="Times New Roman" panose="02020603050405020304" charset="0"/>
              </a:rPr>
              <a:t>arXiv preprint arXiv:1504.04909.</a:t>
            </a:r>
            <a:endParaRPr sz="1200" i="1">
              <a:solidFill>
                <a:schemeClr val="bg1"/>
              </a:solidFill>
              <a:latin typeface="Times New Roman" panose="02020603050405020304" charset="0"/>
              <a:cs typeface="Times New Roman" panose="02020603050405020304" charset="0"/>
            </a:endParaRPr>
          </a:p>
        </p:txBody>
      </p:sp>
      <p:sp>
        <p:nvSpPr>
          <p:cNvPr id="5" name="文本框 4"/>
          <p:cNvSpPr txBox="1"/>
          <p:nvPr/>
        </p:nvSpPr>
        <p:spPr>
          <a:xfrm>
            <a:off x="575310" y="489585"/>
            <a:ext cx="7153910" cy="521970"/>
          </a:xfrm>
          <a:prstGeom prst="rect">
            <a:avLst/>
          </a:prstGeom>
          <a:noFill/>
        </p:spPr>
        <p:txBody>
          <a:bodyPr wrap="square" rtlCol="0">
            <a:spAutoFit/>
          </a:bodyPr>
          <a:p>
            <a:r>
              <a:rPr lang="en-US" sz="2800" b="1">
                <a:solidFill>
                  <a:srgbClr val="5F493F"/>
                </a:solidFill>
              </a:rPr>
              <a:t>Reference</a:t>
            </a:r>
            <a:endParaRPr lang="en-US" sz="2800" b="1">
              <a:solidFill>
                <a:srgbClr val="5F493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070184" y="375494"/>
            <a:ext cx="2831937" cy="520356"/>
          </a:xfrm>
          <a:prstGeom prst="rect">
            <a:avLst/>
          </a:prstGeom>
        </p:spPr>
      </p:pic>
      <p:sp>
        <p:nvSpPr>
          <p:cNvPr id="3" name="文本框 2"/>
          <p:cNvSpPr txBox="1"/>
          <p:nvPr/>
        </p:nvSpPr>
        <p:spPr>
          <a:xfrm>
            <a:off x="1682750" y="1352550"/>
            <a:ext cx="4805680" cy="521970"/>
          </a:xfrm>
          <a:prstGeom prst="rect">
            <a:avLst/>
          </a:prstGeom>
          <a:noFill/>
        </p:spPr>
        <p:txBody>
          <a:bodyPr wrap="none" rtlCol="0">
            <a:spAutoFit/>
          </a:bodyPr>
          <a:p>
            <a:r>
              <a:rPr lang="en-US" altLang="zh-CN" sz="2800" dirty="0">
                <a:solidFill>
                  <a:srgbClr val="5F493F"/>
                </a:solidFill>
                <a:latin typeface="华文中宋" panose="02010600040101010101" charset="-122"/>
                <a:ea typeface="华文中宋" panose="02010600040101010101" charset="-122"/>
              </a:rPr>
              <a:t>本周任务：阅读完第六篇论文</a:t>
            </a:r>
            <a:endParaRPr lang="en-US" altLang="zh-CN" sz="2800" dirty="0">
              <a:solidFill>
                <a:srgbClr val="5F493F"/>
              </a:solidFill>
              <a:latin typeface="华文中宋" panose="02010600040101010101" charset="-122"/>
              <a:ea typeface="华文中宋" panose="02010600040101010101"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070184" y="375494"/>
            <a:ext cx="2831937" cy="520356"/>
          </a:xfrm>
          <a:prstGeom prst="rect">
            <a:avLst/>
          </a:prstGeom>
        </p:spPr>
      </p:pic>
      <p:sp>
        <p:nvSpPr>
          <p:cNvPr id="5" name="文本框 4"/>
          <p:cNvSpPr txBox="1"/>
          <p:nvPr/>
        </p:nvSpPr>
        <p:spPr>
          <a:xfrm>
            <a:off x="901700" y="1645285"/>
            <a:ext cx="8981440" cy="521970"/>
          </a:xfrm>
          <a:prstGeom prst="rect">
            <a:avLst/>
          </a:prstGeom>
          <a:noFill/>
        </p:spPr>
        <p:txBody>
          <a:bodyPr wrap="square" rtlCol="0">
            <a:spAutoFit/>
          </a:bodyPr>
          <a:p>
            <a:r>
              <a:rPr lang="en-US" altLang="zh-CN" sz="2800" dirty="0">
                <a:solidFill>
                  <a:srgbClr val="5F493F"/>
                </a:solidFill>
                <a:latin typeface="华文中宋" panose="02010600040101010101" charset="-122"/>
                <a:ea typeface="华文中宋" panose="02010600040101010101" charset="-122"/>
              </a:rPr>
              <a:t>下周任务，阅读第七篇论文</a:t>
            </a:r>
            <a:endParaRPr lang="en-US" altLang="zh-CN" sz="2800" dirty="0">
              <a:solidFill>
                <a:srgbClr val="5F493F"/>
              </a:solidFill>
              <a:latin typeface="华文中宋" panose="02010600040101010101" charset="-122"/>
              <a:ea typeface="华文中宋" panose="02010600040101010101"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515938" y="1674674"/>
            <a:ext cx="6418262"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0" normalizeH="0" baseline="0" noProof="0" dirty="0">
                <a:ln w="25400" cmpd="thickThin">
                  <a:noFill/>
                </a:ln>
                <a:solidFill>
                  <a:srgbClr val="5F493F"/>
                </a:solidFill>
                <a:effectLst/>
                <a:uLnTx/>
                <a:uFillTx/>
                <a:latin typeface="思源宋体 CN Heavy" panose="02020900000000000000" pitchFamily="18" charset="-122"/>
                <a:ea typeface="思源宋体 CN Heavy" panose="02020900000000000000" pitchFamily="18" charset="-122"/>
                <a:cs typeface="+mn-cs"/>
              </a:rPr>
              <a:t>感谢</a:t>
            </a:r>
            <a:endParaRPr kumimoji="0" lang="en-US" altLang="zh-CN" sz="7200" b="0" i="0" u="none" strike="noStrike" kern="1200" cap="none" spc="0" normalizeH="0" baseline="0" noProof="0" dirty="0">
              <a:ln w="25400" cmpd="thickThin">
                <a:noFill/>
              </a:ln>
              <a:solidFill>
                <a:srgbClr val="5F493F"/>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w="25400" cmpd="thickThin">
                  <a:noFill/>
                </a:ln>
                <a:solidFill>
                  <a:srgbClr val="5F493F"/>
                </a:solidFill>
                <a:effectLst/>
                <a:uLnTx/>
                <a:uFillTx/>
                <a:latin typeface="思源宋体 CN Heavy" panose="02020900000000000000" pitchFamily="18" charset="-122"/>
                <a:ea typeface="思源宋体 CN Heavy" panose="02020900000000000000" pitchFamily="18" charset="-122"/>
                <a:cs typeface="+mn-cs"/>
              </a:rPr>
              <a:t>您的观看与收听</a:t>
            </a:r>
            <a:endParaRPr kumimoji="0" lang="zh-CN" altLang="en-US" sz="3600" b="0" i="0" u="none" strike="noStrike" kern="1200" cap="none" spc="0" normalizeH="0" baseline="0" noProof="0" dirty="0">
              <a:ln w="25400" cmpd="thickThin">
                <a:noFill/>
              </a:ln>
              <a:solidFill>
                <a:srgbClr val="5F493F"/>
              </a:solidFill>
              <a:effectLst/>
              <a:uLnTx/>
              <a:uFillTx/>
              <a:latin typeface="思源宋体 CN Heavy" panose="02020900000000000000" pitchFamily="18" charset="-122"/>
              <a:ea typeface="思源宋体 CN Heavy" panose="02020900000000000000" pitchFamily="18" charset="-122"/>
              <a:cs typeface="+mn-cs"/>
            </a:endParaRPr>
          </a:p>
        </p:txBody>
      </p: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7920819" y="188419"/>
            <a:ext cx="4122909" cy="521970"/>
          </a:xfrm>
          <a:prstGeom prst="rect">
            <a:avLst/>
          </a:prstGeom>
          <a:ln>
            <a:solidFill>
              <a:schemeClr val="accent2">
                <a:lumMod val="40000"/>
                <a:lumOff val="60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r"/>
            <a:r>
              <a:rPr lang="en-US" altLang="zh-CN" sz="2800" b="1" spc="600" dirty="0">
                <a:solidFill>
                  <a:srgbClr val="8B7567"/>
                </a:solidFill>
                <a:latin typeface="Open Sans" panose="020B0606030504020204" pitchFamily="34" charset="0"/>
                <a:ea typeface="Open Sans" panose="020B0606030504020204" pitchFamily="34" charset="0"/>
                <a:cs typeface="Open Sans" panose="020B0606030504020204" pitchFamily="34" charset="0"/>
              </a:rPr>
              <a:t>CONTENTS</a:t>
            </a:r>
            <a:endParaRPr lang="en-US" altLang="zh-CN" sz="2800" b="1" spc="600" dirty="0">
              <a:solidFill>
                <a:srgbClr val="8B7567"/>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图形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7964" y="188595"/>
            <a:ext cx="2831937" cy="520356"/>
          </a:xfrm>
          <a:prstGeom prst="rect">
            <a:avLst/>
          </a:prstGeom>
        </p:spPr>
      </p:pic>
      <p:sp>
        <p:nvSpPr>
          <p:cNvPr id="4" name="文本框 3"/>
          <p:cNvSpPr txBox="1"/>
          <p:nvPr/>
        </p:nvSpPr>
        <p:spPr>
          <a:xfrm>
            <a:off x="2962910" y="1114425"/>
            <a:ext cx="7783195" cy="521970"/>
          </a:xfrm>
          <a:prstGeom prst="rect">
            <a:avLst/>
          </a:prstGeom>
          <a:noFill/>
        </p:spPr>
        <p:txBody>
          <a:bodyPr wrap="square" rtlCol="0">
            <a:spAutoFit/>
          </a:bodyPr>
          <a:lstStyle/>
          <a:p>
            <a:r>
              <a:rPr lang="en-US" altLang="zh-CN" sz="2800" b="1" dirty="0">
                <a:solidFill>
                  <a:srgbClr val="5F493F"/>
                </a:solidFill>
                <a:latin typeface="华文中宋" panose="02010600040101010101" charset="-122"/>
                <a:ea typeface="华文中宋" panose="02010600040101010101" charset="-122"/>
              </a:rPr>
              <a:t>1</a:t>
            </a:r>
            <a:r>
              <a:rPr lang="en-US" altLang="zh-CN" sz="2800" dirty="0">
                <a:solidFill>
                  <a:srgbClr val="5F493F"/>
                </a:solidFill>
                <a:latin typeface="华文中宋" panose="02010600040101010101" charset="-122"/>
                <a:ea typeface="华文中宋" panose="02010600040101010101" charset="-122"/>
              </a:rPr>
              <a:t>.Experiment 1</a:t>
            </a:r>
            <a:endParaRPr lang="en-US" altLang="zh-CN" sz="2800" dirty="0">
              <a:solidFill>
                <a:srgbClr val="5F493F"/>
              </a:solidFill>
              <a:latin typeface="华文中宋" panose="02010600040101010101" charset="-122"/>
              <a:ea typeface="华文中宋" panose="02010600040101010101" charset="-122"/>
            </a:endParaRPr>
          </a:p>
        </p:txBody>
      </p:sp>
      <p:sp>
        <p:nvSpPr>
          <p:cNvPr id="16" name="文本框 15"/>
          <p:cNvSpPr txBox="1"/>
          <p:nvPr/>
        </p:nvSpPr>
        <p:spPr>
          <a:xfrm>
            <a:off x="6185535" y="1938020"/>
            <a:ext cx="5196840" cy="521970"/>
          </a:xfrm>
          <a:prstGeom prst="rect">
            <a:avLst/>
          </a:prstGeom>
          <a:noFill/>
        </p:spPr>
        <p:txBody>
          <a:bodyPr wrap="square" rtlCol="0">
            <a:spAutoFit/>
          </a:bodyPr>
          <a:lstStyle/>
          <a:p>
            <a:r>
              <a:rPr lang="en-US" altLang="zh-CN" sz="2800" dirty="0">
                <a:solidFill>
                  <a:srgbClr val="5F493F"/>
                </a:solidFill>
                <a:latin typeface="华文中宋" panose="02010600040101010101" charset="-122"/>
                <a:ea typeface="华文中宋" panose="02010600040101010101" charset="-122"/>
                <a:sym typeface="+mn-ea"/>
              </a:rPr>
              <a:t>2.Experiment 2</a:t>
            </a:r>
            <a:endParaRPr lang="en-US" altLang="zh-CN" sz="2800" b="1" dirty="0">
              <a:solidFill>
                <a:srgbClr val="5F493F"/>
              </a:solidFill>
              <a:latin typeface="华文中宋" panose="02010600040101010101" charset="-122"/>
              <a:ea typeface="华文中宋" panose="02010600040101010101" charset="-122"/>
            </a:endParaRPr>
          </a:p>
        </p:txBody>
      </p:sp>
      <p:sp>
        <p:nvSpPr>
          <p:cNvPr id="20" name="文本框 19"/>
          <p:cNvSpPr txBox="1"/>
          <p:nvPr/>
        </p:nvSpPr>
        <p:spPr>
          <a:xfrm>
            <a:off x="6821170" y="3192780"/>
            <a:ext cx="3924935" cy="521970"/>
          </a:xfrm>
          <a:prstGeom prst="rect">
            <a:avLst/>
          </a:prstGeom>
          <a:noFill/>
        </p:spPr>
        <p:txBody>
          <a:bodyPr wrap="square" rtlCol="0">
            <a:spAutoFit/>
          </a:bodyPr>
          <a:lstStyle/>
          <a:p>
            <a:r>
              <a:rPr lang="en-US" altLang="zh-CN" sz="2800" dirty="0">
                <a:solidFill>
                  <a:srgbClr val="5F493F"/>
                </a:solidFill>
                <a:latin typeface="华文中宋" panose="02010600040101010101" charset="-122"/>
                <a:ea typeface="华文中宋" panose="02010600040101010101" charset="-122"/>
                <a:sym typeface="+mn-ea"/>
              </a:rPr>
              <a:t>3.Experiment 3</a:t>
            </a:r>
            <a:endParaRPr lang="en-US" altLang="zh-CN" sz="4800" dirty="0">
              <a:solidFill>
                <a:srgbClr val="5F493F"/>
              </a:solidFill>
              <a:latin typeface="思源宋体 CN Heavy" panose="02020900000000000000" pitchFamily="18" charset="-122"/>
              <a:ea typeface="思源宋体 CN Heavy" panose="02020900000000000000" pitchFamily="18" charset="-122"/>
            </a:endParaRPr>
          </a:p>
        </p:txBody>
      </p:sp>
      <p:sp>
        <p:nvSpPr>
          <p:cNvPr id="24" name="文本框 23"/>
          <p:cNvSpPr txBox="1"/>
          <p:nvPr/>
        </p:nvSpPr>
        <p:spPr>
          <a:xfrm>
            <a:off x="5789930" y="4247515"/>
            <a:ext cx="6254115" cy="521970"/>
          </a:xfrm>
          <a:prstGeom prst="rect">
            <a:avLst/>
          </a:prstGeom>
          <a:noFill/>
        </p:spPr>
        <p:txBody>
          <a:bodyPr wrap="square" rtlCol="0">
            <a:spAutoFit/>
          </a:bodyPr>
          <a:lstStyle/>
          <a:p>
            <a:r>
              <a:rPr lang="en-US" altLang="zh-CN" sz="2800" dirty="0">
                <a:solidFill>
                  <a:srgbClr val="5F493F"/>
                </a:solidFill>
                <a:latin typeface="华文中宋" panose="02010600040101010101" charset="-122"/>
                <a:ea typeface="华文中宋" panose="02010600040101010101" charset="-122"/>
              </a:rPr>
              <a:t>4.map-elite</a:t>
            </a:r>
            <a:r>
              <a:rPr lang="zh-CN" altLang="en-US" sz="2800" dirty="0">
                <a:solidFill>
                  <a:srgbClr val="5F493F"/>
                </a:solidFill>
                <a:latin typeface="华文中宋" panose="02010600040101010101" charset="-122"/>
                <a:ea typeface="华文中宋" panose="02010600040101010101" charset="-122"/>
              </a:rPr>
              <a:t>的优势</a:t>
            </a:r>
            <a:endParaRPr lang="zh-CN" altLang="en-US" sz="2800" dirty="0">
              <a:solidFill>
                <a:srgbClr val="5F493F"/>
              </a:solidFill>
              <a:latin typeface="华文中宋" panose="02010600040101010101" charset="-122"/>
              <a:ea typeface="华文中宋" panose="02010600040101010101" charset="-122"/>
            </a:endParaRPr>
          </a:p>
        </p:txBody>
      </p:sp>
      <p:sp>
        <p:nvSpPr>
          <p:cNvPr id="2" name="文本框 1"/>
          <p:cNvSpPr txBox="1"/>
          <p:nvPr/>
        </p:nvSpPr>
        <p:spPr>
          <a:xfrm>
            <a:off x="7407910" y="5517515"/>
            <a:ext cx="4234815" cy="521970"/>
          </a:xfrm>
          <a:prstGeom prst="rect">
            <a:avLst/>
          </a:prstGeom>
          <a:noFill/>
        </p:spPr>
        <p:txBody>
          <a:bodyPr wrap="square" rtlCol="0">
            <a:spAutoFit/>
          </a:bodyPr>
          <a:lstStyle/>
          <a:p>
            <a:r>
              <a:rPr lang="en-US" altLang="zh-CN" sz="2800" dirty="0">
                <a:solidFill>
                  <a:srgbClr val="5F493F"/>
                </a:solidFill>
                <a:latin typeface="华文中宋" panose="02010600040101010101" charset="-122"/>
                <a:ea typeface="华文中宋" panose="02010600040101010101" charset="-122"/>
              </a:rPr>
              <a:t>5. map-elite</a:t>
            </a:r>
            <a:r>
              <a:rPr lang="zh-CN" altLang="en-US" sz="2800" dirty="0">
                <a:solidFill>
                  <a:srgbClr val="5F493F"/>
                </a:solidFill>
                <a:latin typeface="华文中宋" panose="02010600040101010101" charset="-122"/>
                <a:ea typeface="华文中宋" panose="02010600040101010101" charset="-122"/>
              </a:rPr>
              <a:t>的后续</a:t>
            </a:r>
            <a:r>
              <a:rPr lang="zh-CN" altLang="en-US" sz="2800" dirty="0">
                <a:solidFill>
                  <a:srgbClr val="5F493F"/>
                </a:solidFill>
                <a:latin typeface="华文中宋" panose="02010600040101010101" charset="-122"/>
                <a:ea typeface="华文中宋" panose="02010600040101010101" charset="-122"/>
              </a:rPr>
              <a:t>改进</a:t>
            </a:r>
            <a:endParaRPr lang="zh-CN" altLang="en-US" sz="2800" dirty="0">
              <a:solidFill>
                <a:srgbClr val="5F493F"/>
              </a:solidFill>
              <a:latin typeface="华文中宋" panose="02010600040101010101" charset="-122"/>
              <a:ea typeface="华文中宋" panose="0201060004010101010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070184" y="375494"/>
            <a:ext cx="2831937" cy="520356"/>
          </a:xfrm>
          <a:prstGeom prst="rect">
            <a:avLst/>
          </a:prstGeom>
        </p:spPr>
      </p:pic>
      <p:sp>
        <p:nvSpPr>
          <p:cNvPr id="2" name="文本框 1"/>
          <p:cNvSpPr txBox="1"/>
          <p:nvPr/>
        </p:nvSpPr>
        <p:spPr>
          <a:xfrm>
            <a:off x="347980" y="453390"/>
            <a:ext cx="6214110" cy="521970"/>
          </a:xfrm>
          <a:prstGeom prst="rect">
            <a:avLst/>
          </a:prstGeom>
          <a:noFill/>
        </p:spPr>
        <p:txBody>
          <a:bodyPr wrap="square" rtlCol="0">
            <a:spAutoFit/>
          </a:bodyPr>
          <a:p>
            <a:r>
              <a:rPr lang="zh-CN" altLang="en-US" sz="2800" b="1">
                <a:solidFill>
                  <a:srgbClr val="5F493F"/>
                </a:solidFill>
              </a:rPr>
              <a:t>Experiment</a:t>
            </a:r>
            <a:r>
              <a:rPr lang="en-US" altLang="zh-CN" sz="2800" b="1">
                <a:solidFill>
                  <a:srgbClr val="5F493F"/>
                </a:solidFill>
              </a:rPr>
              <a:t> 1</a:t>
            </a:r>
            <a:r>
              <a:rPr lang="zh-CN" altLang="en-US" sz="2800" b="1">
                <a:solidFill>
                  <a:srgbClr val="5F493F"/>
                </a:solidFill>
              </a:rPr>
              <a:t>：</a:t>
            </a:r>
            <a:r>
              <a:rPr lang="en-US" altLang="zh-CN" sz="2800" b="1">
                <a:solidFill>
                  <a:srgbClr val="5F493F"/>
                </a:solidFill>
              </a:rPr>
              <a:t>neural networks</a:t>
            </a:r>
            <a:endParaRPr lang="en-US" altLang="zh-CN" sz="2800" b="1">
              <a:solidFill>
                <a:srgbClr val="5F493F"/>
              </a:solidFill>
            </a:endParaRPr>
          </a:p>
        </p:txBody>
      </p:sp>
      <p:sp>
        <p:nvSpPr>
          <p:cNvPr id="5" name="文本框 4"/>
          <p:cNvSpPr txBox="1"/>
          <p:nvPr/>
        </p:nvSpPr>
        <p:spPr>
          <a:xfrm>
            <a:off x="560070" y="2145665"/>
            <a:ext cx="8981440" cy="1753235"/>
          </a:xfrm>
          <a:prstGeom prst="rect">
            <a:avLst/>
          </a:prstGeom>
          <a:noFill/>
        </p:spPr>
        <p:txBody>
          <a:bodyPr wrap="square" rtlCol="0">
            <a:spAutoFit/>
          </a:bodyPr>
          <a:p>
            <a:r>
              <a:rPr lang="zh-CN" altLang="en-US"/>
              <a:t>神经网络：</a:t>
            </a:r>
            <a:endParaRPr lang="zh-CN" altLang="en-US"/>
          </a:p>
          <a:p>
            <a:r>
              <a:rPr lang="en-US" altLang="zh-CN"/>
              <a:t>        </a:t>
            </a:r>
            <a:r>
              <a:rPr lang="zh-CN" altLang="en-US"/>
              <a:t>接收八个像素的输入，判断左半边和右半边是不是接收到了同一种物体，</a:t>
            </a:r>
            <a:r>
              <a:rPr lang="en-US" altLang="zh-CN"/>
              <a:t>performance</a:t>
            </a:r>
            <a:r>
              <a:rPr lang="zh-CN" altLang="en-US"/>
              <a:t>设定为</a:t>
            </a:r>
            <a:r>
              <a:rPr lang="zh-CN" altLang="en-US"/>
              <a:t>正确率</a:t>
            </a:r>
            <a:endParaRPr lang="zh-CN" altLang="en-US"/>
          </a:p>
          <a:p>
            <a:r>
              <a:rPr lang="en-US" altLang="zh-CN"/>
              <a:t>       </a:t>
            </a:r>
            <a:r>
              <a:rPr lang="zh-CN" altLang="en-US"/>
              <a:t>由于神经网络中，最小化神经元的连接成本可以促进模块化的</a:t>
            </a:r>
            <a:r>
              <a:rPr lang="zh-CN" altLang="en-US"/>
              <a:t>发展，使用</a:t>
            </a:r>
            <a:r>
              <a:rPr lang="en-US" altLang="zh-CN">
                <a:sym typeface="+mn-ea"/>
              </a:rPr>
              <a:t>MAP-Elites</a:t>
            </a:r>
            <a:r>
              <a:rPr lang="zh-CN" altLang="en-US">
                <a:sym typeface="+mn-ea"/>
              </a:rPr>
              <a:t>研究</a:t>
            </a:r>
            <a:r>
              <a:rPr lang="zh-CN" altLang="en-US"/>
              <a:t>神经网络的连接成本同模块化程度，创建一个二</a:t>
            </a:r>
            <a:r>
              <a:rPr lang="zh-CN" altLang="en-US"/>
              <a:t>维特征空间，两个特征分别是连接成本和模块化程度，用</a:t>
            </a:r>
            <a:r>
              <a:rPr lang="en-US" altLang="zh-CN"/>
              <a:t>MAP-Elites</a:t>
            </a:r>
            <a:r>
              <a:rPr lang="zh-CN" altLang="en-US"/>
              <a:t>来寻找最优的连接</a:t>
            </a:r>
            <a:r>
              <a:rPr lang="zh-CN" altLang="en-US"/>
              <a:t>情况。</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1274445" y="249555"/>
            <a:ext cx="9128760" cy="3764280"/>
          </a:xfrm>
          <a:prstGeom prst="rect">
            <a:avLst/>
          </a:prstGeom>
        </p:spPr>
      </p:pic>
      <p:sp>
        <p:nvSpPr>
          <p:cNvPr id="9" name="文本框 8"/>
          <p:cNvSpPr txBox="1"/>
          <p:nvPr/>
        </p:nvSpPr>
        <p:spPr>
          <a:xfrm>
            <a:off x="260350" y="5033645"/>
            <a:ext cx="6131560" cy="6451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r>
              <a:rPr lang="en-US" altLang="zh-CN">
                <a:sym typeface="+mn-ea"/>
              </a:rPr>
              <a:t>MAP-Elites</a:t>
            </a:r>
            <a:r>
              <a:rPr lang="zh-CN" altLang="en-US">
                <a:sym typeface="+mn-ea"/>
              </a:rPr>
              <a:t>对比</a:t>
            </a:r>
            <a:r>
              <a:rPr lang="zh-CN" altLang="en-US"/>
              <a:t>（传统优化算法，局部最优的算法和</a:t>
            </a:r>
            <a:r>
              <a:rPr lang="zh-CN" altLang="en-US"/>
              <a:t>随机抽样）全局表现，可靠度，精度和覆盖率上都是最好的</a:t>
            </a:r>
            <a:r>
              <a:rPr lang="zh-CN" altLang="en-US"/>
              <a:t>算法。</a:t>
            </a:r>
            <a:endParaRPr lang="zh-CN" altLang="en-US"/>
          </a:p>
        </p:txBody>
      </p:sp>
      <p:sp>
        <p:nvSpPr>
          <p:cNvPr id="10" name="文本框 9"/>
          <p:cNvSpPr txBox="1"/>
          <p:nvPr/>
        </p:nvSpPr>
        <p:spPr>
          <a:xfrm>
            <a:off x="1407795" y="5957570"/>
            <a:ext cx="1783080" cy="36830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zh-CN" altLang="en-US"/>
              <a:t>高性能，</a:t>
            </a:r>
            <a:r>
              <a:rPr lang="zh-CN" altLang="en-US"/>
              <a:t>多样化</a:t>
            </a:r>
            <a:endParaRPr lang="zh-CN" altLang="en-US"/>
          </a:p>
        </p:txBody>
      </p:sp>
      <p:sp>
        <p:nvSpPr>
          <p:cNvPr id="11" name="文本框 10"/>
          <p:cNvSpPr txBox="1"/>
          <p:nvPr/>
        </p:nvSpPr>
        <p:spPr>
          <a:xfrm>
            <a:off x="6504305" y="5033645"/>
            <a:ext cx="5451475" cy="119888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r>
              <a:rPr lang="zh-CN" altLang="en-US">
                <a:sym typeface="+mn-ea"/>
              </a:rPr>
              <a:t>很多表现最优的解不是相互紧贴着的，但也没有相距很远</a:t>
            </a:r>
            <a:endParaRPr lang="zh-CN" altLang="en-US"/>
          </a:p>
          <a:p>
            <a:r>
              <a:rPr lang="zh-CN" altLang="en-US"/>
              <a:t>在表现好的样本周围使</a:t>
            </a:r>
            <a:r>
              <a:rPr lang="zh-CN" altLang="en-US"/>
              <a:t>基因突变，同时也保留抽样到全局其他地方的</a:t>
            </a:r>
            <a:r>
              <a:rPr lang="zh-CN" altLang="en-US"/>
              <a:t>可能性</a:t>
            </a:r>
            <a:endParaRPr lang="zh-CN" altLang="en-US"/>
          </a:p>
        </p:txBody>
      </p:sp>
      <p:sp>
        <p:nvSpPr>
          <p:cNvPr id="12" name="文本框 11"/>
          <p:cNvSpPr txBox="1"/>
          <p:nvPr/>
        </p:nvSpPr>
        <p:spPr>
          <a:xfrm>
            <a:off x="1407795" y="4248150"/>
            <a:ext cx="1655445" cy="460375"/>
          </a:xfrm>
          <a:prstGeom prst="rect">
            <a:avLst/>
          </a:prstGeom>
          <a:noFill/>
        </p:spPr>
        <p:txBody>
          <a:bodyPr wrap="square" rtlCol="0" anchor="t">
            <a:spAutoFit/>
          </a:bodyPr>
          <a:p>
            <a:r>
              <a:rPr lang="zh-CN" altLang="en-US" sz="1200"/>
              <a:t>全局性能(找到一个最高性能的解决方案)</a:t>
            </a:r>
            <a:endParaRPr lang="zh-CN" altLang="en-US" sz="1200"/>
          </a:p>
        </p:txBody>
      </p:sp>
      <p:sp>
        <p:nvSpPr>
          <p:cNvPr id="13" name="文本框 12"/>
          <p:cNvSpPr txBox="1"/>
          <p:nvPr/>
        </p:nvSpPr>
        <p:spPr>
          <a:xfrm>
            <a:off x="4173220" y="4248150"/>
            <a:ext cx="1910715" cy="460375"/>
          </a:xfrm>
          <a:prstGeom prst="rect">
            <a:avLst/>
          </a:prstGeom>
          <a:noFill/>
        </p:spPr>
        <p:txBody>
          <a:bodyPr wrap="square" rtlCol="0" anchor="t">
            <a:spAutoFit/>
          </a:bodyPr>
          <a:p>
            <a:r>
              <a:rPr lang="zh-CN" altLang="en-US" sz="1200"/>
              <a:t>可靠性(所有可填充单元格的平均性能)</a:t>
            </a:r>
            <a:endParaRPr lang="zh-CN" altLang="en-US" sz="1200"/>
          </a:p>
        </p:txBody>
      </p:sp>
      <p:sp>
        <p:nvSpPr>
          <p:cNvPr id="14" name="文本框 13"/>
          <p:cNvSpPr txBox="1"/>
          <p:nvPr/>
        </p:nvSpPr>
        <p:spPr>
          <a:xfrm>
            <a:off x="6300470" y="4248150"/>
            <a:ext cx="1802765" cy="460375"/>
          </a:xfrm>
          <a:prstGeom prst="rect">
            <a:avLst/>
          </a:prstGeom>
          <a:noFill/>
        </p:spPr>
        <p:txBody>
          <a:bodyPr wrap="square" rtlCol="0">
            <a:spAutoFit/>
          </a:bodyPr>
          <a:p>
            <a:pPr algn="l"/>
            <a:r>
              <a:rPr lang="zh-CN" altLang="en-US" sz="1200"/>
              <a:t>精度(仅由算法填充的单元格的平均性能)</a:t>
            </a:r>
            <a:endParaRPr lang="zh-CN" altLang="en-US" sz="1200"/>
          </a:p>
        </p:txBody>
      </p:sp>
      <p:sp>
        <p:nvSpPr>
          <p:cNvPr id="15" name="文本框 14"/>
          <p:cNvSpPr txBox="1"/>
          <p:nvPr/>
        </p:nvSpPr>
        <p:spPr>
          <a:xfrm>
            <a:off x="8506460" y="4248150"/>
            <a:ext cx="2494280" cy="275590"/>
          </a:xfrm>
          <a:prstGeom prst="rect">
            <a:avLst/>
          </a:prstGeom>
          <a:noFill/>
        </p:spPr>
        <p:txBody>
          <a:bodyPr wrap="square" rtlCol="0" anchor="t">
            <a:spAutoFit/>
          </a:bodyPr>
          <a:p>
            <a:r>
              <a:rPr lang="zh-CN" altLang="en-US" sz="1200"/>
              <a:t>覆盖率(填充的单元格数量)</a:t>
            </a:r>
            <a:endParaRPr lang="zh-CN" altLang="en-US" sz="1200"/>
          </a:p>
        </p:txBody>
      </p:sp>
      <p:sp>
        <p:nvSpPr>
          <p:cNvPr id="2" name="文本框 1"/>
          <p:cNvSpPr txBox="1"/>
          <p:nvPr/>
        </p:nvSpPr>
        <p:spPr>
          <a:xfrm>
            <a:off x="6857365" y="3972560"/>
            <a:ext cx="6096000" cy="275590"/>
          </a:xfrm>
          <a:prstGeom prst="rect">
            <a:avLst/>
          </a:prstGeom>
          <a:noFill/>
        </p:spPr>
        <p:txBody>
          <a:bodyPr wrap="square" rtlCol="0" anchor="t">
            <a:spAutoFit/>
          </a:bodyPr>
          <a:p>
            <a:r>
              <a:rPr lang="zh-CN" altLang="en-US" sz="1200" i="1" u="sng"/>
              <a:t>Illuminating search spaces by mapping elites</a:t>
            </a:r>
            <a:r>
              <a:rPr lang="zh-CN" altLang="en-US" sz="1200" u="sng"/>
              <a:t>，</a:t>
            </a:r>
            <a:r>
              <a:rPr lang="en-US" altLang="zh-CN" sz="1200" u="sng"/>
              <a:t>Fig.3</a:t>
            </a:r>
            <a:endParaRPr lang="en-US" altLang="zh-CN" sz="1200" u="sng"/>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30175" y="76200"/>
            <a:ext cx="6200140" cy="3482340"/>
          </a:xfrm>
          <a:prstGeom prst="rect">
            <a:avLst/>
          </a:prstGeom>
        </p:spPr>
      </p:pic>
      <p:sp>
        <p:nvSpPr>
          <p:cNvPr id="8" name="文本框 7"/>
          <p:cNvSpPr txBox="1"/>
          <p:nvPr/>
        </p:nvSpPr>
        <p:spPr>
          <a:xfrm>
            <a:off x="6760210" y="497205"/>
            <a:ext cx="4297680" cy="119888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zh-CN" altLang="en-US"/>
              <a:t>横坐标是连接成本，纵坐标是</a:t>
            </a:r>
            <a:r>
              <a:rPr lang="zh-CN" altLang="en-US"/>
              <a:t>模块化程度</a:t>
            </a:r>
            <a:endParaRPr lang="zh-CN" altLang="en-US"/>
          </a:p>
          <a:p>
            <a:r>
              <a:rPr lang="zh-CN" altLang="en-US"/>
              <a:t>颜色表示</a:t>
            </a:r>
            <a:r>
              <a:rPr lang="en-US" altLang="zh-CN"/>
              <a:t>performance</a:t>
            </a:r>
            <a:endParaRPr lang="en-US" altLang="zh-CN"/>
          </a:p>
          <a:p>
            <a:r>
              <a:rPr lang="en-US" altLang="zh-CN"/>
              <a:t>MAP-Elites</a:t>
            </a:r>
            <a:r>
              <a:rPr lang="zh-CN" altLang="en-US"/>
              <a:t>在覆盖率，准确率上都显著</a:t>
            </a:r>
            <a:endParaRPr lang="zh-CN" altLang="en-US"/>
          </a:p>
          <a:p>
            <a:r>
              <a:rPr lang="zh-CN" altLang="en-US"/>
              <a:t>优于其他</a:t>
            </a:r>
            <a:r>
              <a:rPr lang="zh-CN" altLang="en-US"/>
              <a:t>算法</a:t>
            </a:r>
            <a:endParaRPr lang="zh-CN" altLang="en-US"/>
          </a:p>
        </p:txBody>
      </p:sp>
      <p:pic>
        <p:nvPicPr>
          <p:cNvPr id="9" name="图片 8"/>
          <p:cNvPicPr>
            <a:picLocks noChangeAspect="1"/>
          </p:cNvPicPr>
          <p:nvPr/>
        </p:nvPicPr>
        <p:blipFill>
          <a:blip r:embed="rId3"/>
          <a:stretch>
            <a:fillRect/>
          </a:stretch>
        </p:blipFill>
        <p:spPr>
          <a:xfrm>
            <a:off x="0" y="3780155"/>
            <a:ext cx="6945630" cy="2531745"/>
          </a:xfrm>
          <a:prstGeom prst="rect">
            <a:avLst/>
          </a:prstGeom>
        </p:spPr>
      </p:pic>
      <p:sp>
        <p:nvSpPr>
          <p:cNvPr id="10" name="文本框 9"/>
          <p:cNvSpPr txBox="1"/>
          <p:nvPr/>
        </p:nvSpPr>
        <p:spPr>
          <a:xfrm>
            <a:off x="7402830" y="2822575"/>
            <a:ext cx="4664710" cy="34150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r>
              <a:rPr lang="zh-CN" altLang="en-US"/>
              <a:t>箭头首尾分别表示本代最优解和父代</a:t>
            </a:r>
            <a:r>
              <a:rPr lang="zh-CN" altLang="en-US"/>
              <a:t>最优解</a:t>
            </a:r>
            <a:endParaRPr lang="zh-CN" altLang="en-US"/>
          </a:p>
          <a:p>
            <a:r>
              <a:rPr lang="zh-CN" altLang="en-US"/>
              <a:t>（</a:t>
            </a:r>
            <a:r>
              <a:rPr lang="zh-CN" altLang="en-US"/>
              <a:t>左）</a:t>
            </a:r>
            <a:endParaRPr lang="zh-CN" altLang="en-US"/>
          </a:p>
          <a:p>
            <a:r>
              <a:rPr lang="zh-CN" altLang="en-US"/>
              <a:t>数据表明，在许多不同的地点收集高性能解有助于在新的地点发现高性能解，这可能就是</a:t>
            </a:r>
            <a:r>
              <a:rPr lang="en-US" altLang="zh-CN">
                <a:sym typeface="+mn-ea"/>
              </a:rPr>
              <a:t>MAP-Elites</a:t>
            </a:r>
            <a:r>
              <a:rPr lang="zh-CN" altLang="en-US"/>
              <a:t>能够找到如此多不同的高性能解决方案的原因。</a:t>
            </a:r>
            <a:endParaRPr lang="zh-CN" altLang="en-US"/>
          </a:p>
          <a:p>
            <a:r>
              <a:rPr lang="zh-CN" altLang="en-US"/>
              <a:t>（</a:t>
            </a:r>
            <a:r>
              <a:rPr lang="zh-CN" altLang="en-US"/>
              <a:t>右）</a:t>
            </a:r>
            <a:endParaRPr lang="zh-CN" altLang="en-US"/>
          </a:p>
          <a:p>
            <a:r>
              <a:rPr lang="zh-CN" altLang="en-US"/>
              <a:t>四个族谱，主要结论是，在特征空间中任何位置上的最优解都可能产生到一个特定位置上的最优解，</a:t>
            </a:r>
            <a:r>
              <a:rPr lang="en-US" altLang="zh-CN">
                <a:sym typeface="+mn-ea"/>
              </a:rPr>
              <a:t>MAP-Elites</a:t>
            </a:r>
            <a:r>
              <a:rPr lang="zh-CN" altLang="en-US"/>
              <a:t>在空间的每个点同时奖励高性能</a:t>
            </a:r>
            <a:r>
              <a:rPr lang="zh-CN" altLang="en-US"/>
              <a:t>解的策略有助于在非常不同的区域发现高性能解决方案。</a:t>
            </a:r>
            <a:endParaRPr lang="zh-CN" altLang="en-US"/>
          </a:p>
        </p:txBody>
      </p:sp>
      <p:sp>
        <p:nvSpPr>
          <p:cNvPr id="2" name="文本框 1"/>
          <p:cNvSpPr txBox="1"/>
          <p:nvPr/>
        </p:nvSpPr>
        <p:spPr>
          <a:xfrm>
            <a:off x="2774950" y="3504565"/>
            <a:ext cx="3555365" cy="275590"/>
          </a:xfrm>
          <a:prstGeom prst="rect">
            <a:avLst/>
          </a:prstGeom>
          <a:noFill/>
        </p:spPr>
        <p:txBody>
          <a:bodyPr wrap="none" rtlCol="0" anchor="t">
            <a:spAutoFit/>
          </a:bodyPr>
          <a:p>
            <a:r>
              <a:rPr lang="zh-CN" altLang="en-US" sz="1200" i="1" u="sng">
                <a:sym typeface="+mn-ea"/>
              </a:rPr>
              <a:t>Illuminating search spaces by mapping elites</a:t>
            </a:r>
            <a:r>
              <a:rPr lang="zh-CN" altLang="en-US" sz="1200" u="sng">
                <a:sym typeface="+mn-ea"/>
              </a:rPr>
              <a:t>，</a:t>
            </a:r>
            <a:r>
              <a:rPr lang="en-US" altLang="zh-CN" sz="1200" u="sng">
                <a:sym typeface="+mn-ea"/>
              </a:rPr>
              <a:t>Fig.3</a:t>
            </a:r>
            <a:endParaRPr lang="en-US" altLang="zh-CN" sz="1200" u="sng">
              <a:sym typeface="+mn-ea"/>
            </a:endParaRPr>
          </a:p>
        </p:txBody>
      </p:sp>
      <p:sp>
        <p:nvSpPr>
          <p:cNvPr id="3" name="文本框 2"/>
          <p:cNvSpPr txBox="1"/>
          <p:nvPr/>
        </p:nvSpPr>
        <p:spPr>
          <a:xfrm>
            <a:off x="3951605" y="6311900"/>
            <a:ext cx="2994025" cy="245110"/>
          </a:xfrm>
          <a:prstGeom prst="rect">
            <a:avLst/>
          </a:prstGeom>
          <a:noFill/>
        </p:spPr>
        <p:txBody>
          <a:bodyPr wrap="none" rtlCol="0" anchor="t">
            <a:spAutoFit/>
          </a:bodyPr>
          <a:p>
            <a:r>
              <a:rPr lang="zh-CN" altLang="en-US" sz="1000" i="1" u="sng">
                <a:sym typeface="+mn-ea"/>
              </a:rPr>
              <a:t>Illuminating search spaces by mapping elites</a:t>
            </a:r>
            <a:r>
              <a:rPr lang="zh-CN" altLang="en-US" sz="1000" u="sng">
                <a:sym typeface="+mn-ea"/>
              </a:rPr>
              <a:t>，</a:t>
            </a:r>
            <a:r>
              <a:rPr lang="en-US" altLang="zh-CN" sz="1000" u="sng">
                <a:sym typeface="+mn-ea"/>
              </a:rPr>
              <a:t>Fig.4</a:t>
            </a:r>
            <a:endParaRPr lang="en-US" altLang="zh-CN" sz="1000" u="sng">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3F1"/>
        </a:solidFill>
        <a:effectLst/>
      </p:bgPr>
    </p:bg>
    <p:spTree>
      <p:nvGrpSpPr>
        <p:cNvPr id="1" name=""/>
        <p:cNvGrpSpPr/>
        <p:nvPr/>
      </p:nvGrpSpPr>
      <p:grpSpPr>
        <a:xfrm>
          <a:off x="0" y="0"/>
          <a:ext cx="0" cy="0"/>
          <a:chOff x="0" y="0"/>
          <a:chExt cx="0" cy="0"/>
        </a:xfrm>
      </p:grpSpPr>
      <p:sp>
        <p:nvSpPr>
          <p:cNvPr id="6" name="矩形 5"/>
          <p:cNvSpPr/>
          <p:nvPr/>
        </p:nvSpPr>
        <p:spPr>
          <a:xfrm>
            <a:off x="562610" y="1258570"/>
            <a:ext cx="5197475" cy="706755"/>
          </a:xfrm>
          <a:prstGeom prst="rect">
            <a:avLst/>
          </a:prstGeom>
          <a:solidFill>
            <a:schemeClr val="bg1">
              <a:lumMod val="85000"/>
            </a:schemeClr>
          </a:solidFill>
          <a:ln w="28575" cmpd="sng">
            <a:solidFill>
              <a:schemeClr val="accent2">
                <a:lumMod val="40000"/>
                <a:lumOff val="60000"/>
              </a:schemeClr>
            </a:solidFill>
            <a:prstDash val="solid"/>
          </a:ln>
          <a:effectLst>
            <a:outerShdw blurRad="50800" dist="50800" dir="21060000" algn="ctr"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914400" rtl="0" eaLnBrk="1" fontAlgn="t" latinLnBrk="0" hangingPunct="1">
              <a:lnSpc>
                <a:spcPct val="100000"/>
              </a:lnSpc>
              <a:spcBef>
                <a:spcPts val="0"/>
              </a:spcBef>
              <a:spcAft>
                <a:spcPts val="0"/>
              </a:spcAft>
              <a:buClrTx/>
              <a:buSzTx/>
              <a:buFontTx/>
              <a:buNone/>
              <a:defRPr/>
            </a:pPr>
            <a:r>
              <a:rPr lang="en-US" altLang="zh-CN" sz="2000" b="1">
                <a:solidFill>
                  <a:srgbClr val="8E786B"/>
                </a:solidFill>
                <a:latin typeface="Open Sans" panose="020B0606030504020204" pitchFamily="34" charset="0"/>
                <a:cs typeface="Open Sans" panose="020B0606030504020204" pitchFamily="34" charset="0"/>
                <a:sym typeface="+mn-ea"/>
              </a:rPr>
              <a:t>The </a:t>
            </a:r>
            <a:r>
              <a:rPr lang="en-US" altLang="zh-CN" sz="2000" b="1">
                <a:solidFill>
                  <a:srgbClr val="8E786B"/>
                </a:solidFill>
                <a:highlight>
                  <a:srgbClr val="C0C0C0"/>
                </a:highlight>
                <a:latin typeface="Open Sans" panose="020B0606030504020204" pitchFamily="34" charset="0"/>
                <a:cs typeface="Open Sans" panose="020B0606030504020204" pitchFamily="34" charset="0"/>
                <a:sym typeface="+mn-ea"/>
              </a:rPr>
              <a:t>disadvantages</a:t>
            </a:r>
            <a:r>
              <a:rPr lang="en-US" altLang="zh-CN" sz="2000" b="1">
                <a:solidFill>
                  <a:srgbClr val="8E786B"/>
                </a:solidFill>
                <a:latin typeface="Open Sans" panose="020B0606030504020204" pitchFamily="34" charset="0"/>
                <a:cs typeface="Open Sans" panose="020B0606030504020204" pitchFamily="34" charset="0"/>
                <a:sym typeface="+mn-ea"/>
              </a:rPr>
              <a:t> of  traditional </a:t>
            </a:r>
            <a:r>
              <a:rPr lang="en-US" altLang="zh-CN" sz="2000" b="1">
                <a:solidFill>
                  <a:srgbClr val="8E786B"/>
                </a:solidFill>
                <a:latin typeface="Open Sans" panose="020B0606030504020204" pitchFamily="34" charset="0"/>
                <a:cs typeface="Open Sans" panose="020B0606030504020204" pitchFamily="34" charset="0"/>
                <a:sym typeface="+mn-ea"/>
              </a:rPr>
              <a:t>evolutionary algorithm</a:t>
            </a:r>
            <a:endParaRPr lang="en-US" altLang="zh-CN" sz="2000" b="1">
              <a:solidFill>
                <a:srgbClr val="8E786B"/>
              </a:solidFill>
              <a:latin typeface="Open Sans" panose="020B0606030504020204" pitchFamily="34" charset="0"/>
              <a:cs typeface="Open Sans" panose="020B0606030504020204" pitchFamily="34" charset="0"/>
              <a:sym typeface="+mn-ea"/>
            </a:endParaRPr>
          </a:p>
        </p:txBody>
      </p:sp>
      <p:grpSp>
        <p:nvGrpSpPr>
          <p:cNvPr id="11" name="组合 10"/>
          <p:cNvGrpSpPr/>
          <p:nvPr/>
        </p:nvGrpSpPr>
        <p:grpSpPr>
          <a:xfrm>
            <a:off x="0" y="5691505"/>
            <a:ext cx="2804160" cy="1166495"/>
            <a:chOff x="0" y="26904"/>
            <a:chExt cx="12192000" cy="6804191"/>
          </a:xfrm>
        </p:grpSpPr>
        <p:pic>
          <p:nvPicPr>
            <p:cNvPr id="5" name="图片 4" descr="图片包含 游戏机, 画&#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36161"/>
              <a:ext cx="12192000" cy="6785677"/>
            </a:xfrm>
            <a:prstGeom prst="rect">
              <a:avLst/>
            </a:prstGeom>
          </p:spPr>
        </p:pic>
        <p:pic>
          <p:nvPicPr>
            <p:cNvPr id="3" name="图片 2" descr="图片包含 文字, 大, 高, 白色&#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6904"/>
              <a:ext cx="12192000" cy="6804191"/>
            </a:xfrm>
            <a:prstGeom prst="rect">
              <a:avLst/>
            </a:prstGeom>
          </p:spPr>
        </p:pic>
      </p:grpSp>
      <p:pic>
        <p:nvPicPr>
          <p:cNvPr id="10" name="图形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359744" y="209"/>
            <a:ext cx="2831937" cy="520356"/>
          </a:xfrm>
          <a:prstGeom prst="rect">
            <a:avLst/>
          </a:prstGeom>
        </p:spPr>
      </p:pic>
      <p:grpSp>
        <p:nvGrpSpPr>
          <p:cNvPr id="13" name="组合 12"/>
          <p:cNvGrpSpPr/>
          <p:nvPr/>
        </p:nvGrpSpPr>
        <p:grpSpPr>
          <a:xfrm>
            <a:off x="7925435" y="5691505"/>
            <a:ext cx="4266565" cy="1164590"/>
            <a:chOff x="0" y="1053818"/>
            <a:chExt cx="12192000" cy="4750364"/>
          </a:xfrm>
        </p:grpSpPr>
        <p:pic>
          <p:nvPicPr>
            <p:cNvPr id="4" name="图片 3" descr="图片包含 游戏机, 桌子, 画&#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053818"/>
              <a:ext cx="12192000" cy="4750364"/>
            </a:xfrm>
            <a:prstGeom prst="rect">
              <a:avLst/>
            </a:prstGeom>
          </p:spPr>
        </p:pic>
        <p:pic>
          <p:nvPicPr>
            <p:cNvPr id="12" name="图片 11" descr="图片包含 游戏机&#10;&#10;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53818"/>
              <a:ext cx="12192000" cy="4750364"/>
            </a:xfrm>
            <a:prstGeom prst="rect">
              <a:avLst/>
            </a:prstGeom>
          </p:spPr>
        </p:pic>
      </p:grpSp>
      <p:cxnSp>
        <p:nvCxnSpPr>
          <p:cNvPr id="2" name="直接连接符 1"/>
          <p:cNvCxnSpPr/>
          <p:nvPr/>
        </p:nvCxnSpPr>
        <p:spPr>
          <a:xfrm flipH="1">
            <a:off x="6133465" y="2212340"/>
            <a:ext cx="10160" cy="4250055"/>
          </a:xfrm>
          <a:prstGeom prst="line">
            <a:avLst/>
          </a:prstGeom>
          <a:effectLst>
            <a:outerShdw blurRad="63500" sx="102000" sy="102000" algn="ctr" rotWithShape="0">
              <a:prstClr val="black">
                <a:alpha val="40000"/>
              </a:prstClr>
            </a:outerShdw>
          </a:effectLst>
          <a:scene3d>
            <a:camera prst="orthographicFront"/>
            <a:lightRig rig="threePt" dir="t"/>
          </a:scene3d>
          <a:sp3d extrusionH="120650" prstMaterial="softEdge">
            <a:extrusionClr>
              <a:schemeClr val="accent2">
                <a:lumMod val="20000"/>
                <a:lumOff val="80000"/>
              </a:schemeClr>
            </a:extrusionClr>
          </a:sp3d>
        </p:spPr>
        <p:style>
          <a:lnRef idx="3">
            <a:schemeClr val="accent3"/>
          </a:lnRef>
          <a:fillRef idx="0">
            <a:schemeClr val="accent3"/>
          </a:fillRef>
          <a:effectRef idx="2">
            <a:schemeClr val="accent3"/>
          </a:effectRef>
          <a:fontRef idx="minor">
            <a:schemeClr val="tx1"/>
          </a:fontRef>
        </p:style>
      </p:cxnSp>
      <p:sp>
        <p:nvSpPr>
          <p:cNvPr id="14" name="文本框 13"/>
          <p:cNvSpPr txBox="1"/>
          <p:nvPr/>
        </p:nvSpPr>
        <p:spPr>
          <a:xfrm>
            <a:off x="69850" y="2212340"/>
            <a:ext cx="5982335" cy="3415030"/>
          </a:xfrm>
          <a:prstGeom prst="rect">
            <a:avLst/>
          </a:prstGeom>
          <a:noFill/>
        </p:spPr>
        <p:txBody>
          <a:bodyPr wrap="square" rtlCol="0" anchor="t">
            <a:spAutoFit/>
          </a:bodyPr>
          <a:lstStyle/>
          <a:p>
            <a:pPr marL="342900" indent="-342900" fontAlgn="auto">
              <a:lnSpc>
                <a:spcPct val="150000"/>
              </a:lnSpc>
              <a:buFont typeface="Wingdings" panose="05000000000000000000" charset="0"/>
              <a:buAutoNum type="arabicPeriod"/>
            </a:pPr>
            <a:r>
              <a:t>最终进化的软机器人的形态大多相似。如同进化算法的经典情形，在每次运行的搜索过程中，易发生找到局部最值后难以跳脱该区域以寻求另一峰值的情况。</a:t>
            </a:r>
          </a:p>
          <a:p>
            <a:pPr marL="342900" indent="-342900" fontAlgn="auto">
              <a:lnSpc>
                <a:spcPct val="150000"/>
              </a:lnSpc>
              <a:buFont typeface="Arial" panose="020B0604020202020204" pitchFamily="34" charset="0"/>
              <a:buAutoNum type="arabicPeriod"/>
            </a:pPr>
            <a:r>
              <a:t>最终进化结果很少包含某一特定材料（骨骼），因而无法全面地展示这种材料对机器人的形态及表现的影响。若采用奖励函数激励骨骼含量的增加，可能会导致过度投资，且很难提前知道产生成功的设计所需的骨骼比例。</a:t>
            </a:r>
          </a:p>
        </p:txBody>
      </p:sp>
      <p:sp>
        <p:nvSpPr>
          <p:cNvPr id="16" name="文本框 15"/>
          <p:cNvSpPr txBox="1"/>
          <p:nvPr/>
        </p:nvSpPr>
        <p:spPr>
          <a:xfrm>
            <a:off x="6224905" y="2212340"/>
            <a:ext cx="5757545" cy="2584450"/>
          </a:xfrm>
          <a:prstGeom prst="rect">
            <a:avLst/>
          </a:prstGeom>
          <a:noFill/>
        </p:spPr>
        <p:txBody>
          <a:bodyPr wrap="square" rtlCol="0" anchor="t">
            <a:spAutoFit/>
          </a:bodyPr>
          <a:lstStyle/>
          <a:p>
            <a:pPr marL="342900" indent="-342900" fontAlgn="auto">
              <a:lnSpc>
                <a:spcPct val="150000"/>
              </a:lnSpc>
              <a:buFont typeface="Wingdings" panose="05000000000000000000" charset="0"/>
              <a:buAutoNum type="arabicPeriod"/>
            </a:pPr>
            <a:r>
              <a:rPr>
                <a:sym typeface="+mn-ea"/>
              </a:rPr>
              <a:t>能够全面地探索搜索空间以寻求全局最优点</a:t>
            </a:r>
            <a:endParaRPr>
              <a:sym typeface="+mn-ea"/>
            </a:endParaRPr>
          </a:p>
          <a:p>
            <a:pPr marL="342900" indent="-342900" fontAlgn="auto">
              <a:lnSpc>
                <a:spcPct val="150000"/>
              </a:lnSpc>
              <a:buAutoNum type="arabicPeriod"/>
            </a:pPr>
            <a:r>
              <a:rPr>
                <a:sym typeface="+mn-ea"/>
              </a:rPr>
              <a:t>能够观察在不同骨骼含量下表现最好的软机器人，从而了解骨骼的使用如何影响机器人的速度和形态设计</a:t>
            </a:r>
            <a:endParaRPr>
              <a:sym typeface="+mn-ea"/>
            </a:endParaRPr>
          </a:p>
          <a:p>
            <a:pPr marL="342900" indent="-342900" fontAlgn="auto">
              <a:lnSpc>
                <a:spcPct val="150000"/>
              </a:lnSpc>
              <a:buFont typeface="Wingdings" panose="05000000000000000000" charset="0"/>
              <a:buAutoNum type="arabicPeriod"/>
            </a:pPr>
            <a:r>
              <a:rPr>
                <a:sym typeface="+mn-ea"/>
              </a:rPr>
              <a:t>除此以外，还可增加感兴趣的维度以探究其变化的影响（如不同尺寸</a:t>
            </a:r>
            <a:r>
              <a:rPr lang="zh-CN">
                <a:sym typeface="+mn-ea"/>
              </a:rPr>
              <a:t>）</a:t>
            </a:r>
            <a:endParaRPr lang="zh-CN">
              <a:sym typeface="+mn-ea"/>
            </a:endParaRPr>
          </a:p>
        </p:txBody>
      </p:sp>
      <p:sp>
        <p:nvSpPr>
          <p:cNvPr id="17" name="矩形 16"/>
          <p:cNvSpPr/>
          <p:nvPr/>
        </p:nvSpPr>
        <p:spPr>
          <a:xfrm>
            <a:off x="6487795" y="1335405"/>
            <a:ext cx="5494655" cy="553085"/>
          </a:xfrm>
          <a:prstGeom prst="rect">
            <a:avLst/>
          </a:prstGeom>
          <a:solidFill>
            <a:schemeClr val="bg1">
              <a:lumMod val="85000"/>
            </a:schemeClr>
          </a:solidFill>
          <a:ln w="28575" cmpd="sng">
            <a:solidFill>
              <a:schemeClr val="accent2">
                <a:lumMod val="40000"/>
                <a:lumOff val="60000"/>
              </a:schemeClr>
            </a:solidFill>
            <a:prstDash val="solid"/>
          </a:ln>
          <a:effectLst>
            <a:outerShdw blurRad="50800" dist="50800" dir="21060000" algn="ctr"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914400" rtl="0" fontAlgn="auto">
              <a:lnSpc>
                <a:spcPct val="150000"/>
              </a:lnSpc>
              <a:spcBef>
                <a:spcPts val="0"/>
              </a:spcBef>
              <a:spcAft>
                <a:spcPts val="0"/>
              </a:spcAft>
              <a:buClrTx/>
              <a:buSzTx/>
              <a:buFontTx/>
              <a:buNone/>
              <a:defRPr/>
            </a:pPr>
            <a:r>
              <a:rPr lang="en-US" altLang="zh-CN" sz="2000" b="1">
                <a:solidFill>
                  <a:srgbClr val="8E786B"/>
                </a:solidFill>
                <a:latin typeface="Open Sans" panose="020B0606030504020204" pitchFamily="34" charset="0"/>
                <a:cs typeface="Open Sans" panose="020B0606030504020204" pitchFamily="34" charset="0"/>
                <a:sym typeface="+mn-ea"/>
              </a:rPr>
              <a:t>The </a:t>
            </a:r>
            <a:r>
              <a:rPr lang="en-US" altLang="zh-CN" sz="2000" b="1">
                <a:solidFill>
                  <a:srgbClr val="8E786B"/>
                </a:solidFill>
                <a:highlight>
                  <a:srgbClr val="C0C0C0"/>
                </a:highlight>
                <a:latin typeface="Open Sans" panose="020B0606030504020204" pitchFamily="34" charset="0"/>
                <a:cs typeface="Open Sans" panose="020B0606030504020204" pitchFamily="34" charset="0"/>
                <a:sym typeface="+mn-ea"/>
              </a:rPr>
              <a:t>advantages</a:t>
            </a:r>
            <a:r>
              <a:rPr lang="en-US" altLang="zh-CN" sz="2000" b="1">
                <a:solidFill>
                  <a:srgbClr val="8E786B"/>
                </a:solidFill>
                <a:latin typeface="Open Sans" panose="020B0606030504020204" pitchFamily="34" charset="0"/>
                <a:cs typeface="Open Sans" panose="020B0606030504020204" pitchFamily="34" charset="0"/>
                <a:sym typeface="+mn-ea"/>
              </a:rPr>
              <a:t> of MAP-Elites algorithm:</a:t>
            </a:r>
            <a:endParaRPr kumimoji="0" lang="en-US" altLang="zh-CN" sz="2000" b="1" i="0" u="none" strike="noStrike" kern="1200" cap="none" spc="600" normalizeH="0" baseline="0" noProof="0" dirty="0">
              <a:ln>
                <a:noFill/>
              </a:ln>
              <a:solidFill>
                <a:srgbClr val="8E786B"/>
              </a:solidFill>
              <a:effectLst/>
              <a:uLnTx/>
              <a:uFillTx/>
              <a:latin typeface="Open Sans" panose="020B0606030504020204" pitchFamily="34" charset="0"/>
              <a:ea typeface="Open Sans" panose="020B0606030504020204" pitchFamily="34" charset="0"/>
              <a:cs typeface="Open Sans" panose="020B0606030504020204" pitchFamily="34" charset="0"/>
              <a:sym typeface="+mn-ea"/>
            </a:endParaRPr>
          </a:p>
        </p:txBody>
      </p:sp>
      <p:sp>
        <p:nvSpPr>
          <p:cNvPr id="8" name="文本框 7"/>
          <p:cNvSpPr txBox="1"/>
          <p:nvPr/>
        </p:nvSpPr>
        <p:spPr>
          <a:xfrm>
            <a:off x="339725" y="189865"/>
            <a:ext cx="8646160" cy="953135"/>
          </a:xfrm>
          <a:prstGeom prst="rect">
            <a:avLst/>
          </a:prstGeom>
          <a:noFill/>
        </p:spPr>
        <p:txBody>
          <a:bodyPr wrap="square" rtlCol="0">
            <a:spAutoFit/>
          </a:bodyPr>
          <a:p>
            <a:r>
              <a:rPr lang="zh-CN" altLang="en-US" sz="2800" b="1">
                <a:solidFill>
                  <a:srgbClr val="5F493F"/>
                </a:solidFill>
              </a:rPr>
              <a:t>Experiment</a:t>
            </a:r>
            <a:r>
              <a:rPr lang="en-US" altLang="zh-CN" sz="2800" b="1">
                <a:solidFill>
                  <a:srgbClr val="5F493F"/>
                </a:solidFill>
              </a:rPr>
              <a:t> 2</a:t>
            </a:r>
            <a:r>
              <a:rPr lang="zh-CN" altLang="en-US" sz="2800" b="1">
                <a:solidFill>
                  <a:srgbClr val="5F493F"/>
                </a:solidFill>
              </a:rPr>
              <a:t>：</a:t>
            </a:r>
            <a:endParaRPr lang="zh-CN" altLang="en-US" sz="2800" b="1">
              <a:solidFill>
                <a:srgbClr val="5F493F"/>
              </a:solidFill>
            </a:endParaRPr>
          </a:p>
          <a:p>
            <a:r>
              <a:rPr lang="en-US" altLang="zh-CN" sz="2800" b="1">
                <a:solidFill>
                  <a:srgbClr val="5F493F"/>
                </a:solidFill>
              </a:rPr>
              <a:t>Simulated soft, locomoting robot morphologies</a:t>
            </a:r>
            <a:endParaRPr lang="en-US" altLang="zh-CN" sz="2800" b="1">
              <a:solidFill>
                <a:srgbClr val="5F493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070184" y="375494"/>
            <a:ext cx="2831937" cy="520356"/>
          </a:xfrm>
          <a:prstGeom prst="rect">
            <a:avLst/>
          </a:prstGeom>
        </p:spPr>
      </p:pic>
      <p:sp>
        <p:nvSpPr>
          <p:cNvPr id="2" name="文本框 1"/>
          <p:cNvSpPr txBox="1"/>
          <p:nvPr/>
        </p:nvSpPr>
        <p:spPr>
          <a:xfrm>
            <a:off x="347980" y="453390"/>
            <a:ext cx="8646160" cy="953135"/>
          </a:xfrm>
          <a:prstGeom prst="rect">
            <a:avLst/>
          </a:prstGeom>
          <a:noFill/>
        </p:spPr>
        <p:txBody>
          <a:bodyPr wrap="square" rtlCol="0">
            <a:spAutoFit/>
          </a:bodyPr>
          <a:p>
            <a:r>
              <a:rPr lang="zh-CN" altLang="en-US" sz="2800" b="1">
                <a:solidFill>
                  <a:srgbClr val="5F493F"/>
                </a:solidFill>
              </a:rPr>
              <a:t>Experiment</a:t>
            </a:r>
            <a:r>
              <a:rPr lang="en-US" altLang="zh-CN" sz="2800" b="1">
                <a:solidFill>
                  <a:srgbClr val="5F493F"/>
                </a:solidFill>
              </a:rPr>
              <a:t> 2</a:t>
            </a:r>
            <a:r>
              <a:rPr lang="zh-CN" altLang="en-US" sz="2800" b="1">
                <a:solidFill>
                  <a:srgbClr val="5F493F"/>
                </a:solidFill>
              </a:rPr>
              <a:t>：</a:t>
            </a:r>
            <a:endParaRPr lang="zh-CN" altLang="en-US" sz="2800" b="1">
              <a:solidFill>
                <a:srgbClr val="5F493F"/>
              </a:solidFill>
            </a:endParaRPr>
          </a:p>
          <a:p>
            <a:r>
              <a:rPr lang="en-US" altLang="zh-CN" sz="2800" b="1">
                <a:solidFill>
                  <a:srgbClr val="5F493F"/>
                </a:solidFill>
              </a:rPr>
              <a:t>Simulated soft, locomoting robot morphologies</a:t>
            </a:r>
            <a:endParaRPr lang="en-US" altLang="zh-CN" sz="2800" b="1">
              <a:solidFill>
                <a:srgbClr val="5F493F"/>
              </a:solidFill>
            </a:endParaRPr>
          </a:p>
        </p:txBody>
      </p:sp>
      <p:sp>
        <p:nvSpPr>
          <p:cNvPr id="3" name="文本框 2"/>
          <p:cNvSpPr txBox="1"/>
          <p:nvPr/>
        </p:nvSpPr>
        <p:spPr>
          <a:xfrm>
            <a:off x="347980" y="1675765"/>
            <a:ext cx="7634605" cy="4215765"/>
          </a:xfrm>
          <a:prstGeom prst="rect">
            <a:avLst/>
          </a:prstGeom>
          <a:noFill/>
        </p:spPr>
        <p:txBody>
          <a:bodyPr wrap="square" rtlCol="0">
            <a:spAutoFit/>
          </a:bodyPr>
          <a:p>
            <a:r>
              <a:rPr b="1">
                <a:solidFill>
                  <a:srgbClr val="5F493F"/>
                </a:solidFill>
              </a:rPr>
              <a:t>实验目标：</a:t>
            </a:r>
            <a:endParaRPr b="1">
              <a:solidFill>
                <a:srgbClr val="5F493F"/>
              </a:solidFill>
            </a:endParaRPr>
          </a:p>
          <a:p>
            <a:r>
              <a:rPr>
                <a:solidFill>
                  <a:srgbClr val="5F493F"/>
                </a:solidFill>
              </a:rPr>
              <a:t>(1) 测试map-elite是否可以在一次运行中产生大量多样的形态</a:t>
            </a:r>
            <a:endParaRPr>
              <a:solidFill>
                <a:srgbClr val="5F493F"/>
              </a:solidFill>
            </a:endParaRPr>
          </a:p>
          <a:p>
            <a:r>
              <a:rPr>
                <a:solidFill>
                  <a:srgbClr val="5F493F"/>
                </a:solidFill>
              </a:rPr>
              <a:t>(2) 测试它是否可以根据一系列骨骼含量水平和体型大小以及它们的组合，产生高性能的形态</a:t>
            </a:r>
            <a:endParaRPr>
              <a:solidFill>
                <a:srgbClr val="5F493F"/>
              </a:solidFill>
            </a:endParaRPr>
          </a:p>
          <a:p>
            <a:endParaRPr b="1">
              <a:solidFill>
                <a:srgbClr val="5F493F"/>
              </a:solidFill>
            </a:endParaRPr>
          </a:p>
          <a:p>
            <a:pPr algn="l">
              <a:buClrTx/>
              <a:buSzTx/>
              <a:buNone/>
            </a:pPr>
            <a:r>
              <a:rPr b="1">
                <a:solidFill>
                  <a:srgbClr val="5F493F"/>
                </a:solidFill>
              </a:rPr>
              <a:t>搜索空间：</a:t>
            </a:r>
            <a:r>
              <a:rPr>
                <a:solidFill>
                  <a:srgbClr val="5F493F"/>
                </a:solidFill>
              </a:rPr>
              <a:t>一组3个数字，指定了3个关节的每个角度</a:t>
            </a:r>
            <a:endParaRPr>
              <a:solidFill>
                <a:srgbClr val="5F493F"/>
              </a:solidFill>
            </a:endParaRPr>
          </a:p>
          <a:p>
            <a:r>
              <a:rPr b="1">
                <a:solidFill>
                  <a:srgbClr val="5F493F"/>
                </a:solidFill>
              </a:rPr>
              <a:t>特征空间：</a:t>
            </a:r>
            <a:r>
              <a:rPr lang="zh-CN">
                <a:solidFill>
                  <a:srgbClr val="5F493F"/>
                </a:solidFill>
                <a:sym typeface="+mn-ea"/>
              </a:rPr>
              <a:t>组成</a:t>
            </a:r>
            <a:r>
              <a:rPr lang="zh-CN">
                <a:solidFill>
                  <a:srgbClr val="5F493F"/>
                </a:solidFill>
              </a:rPr>
              <a:t>软机器人</a:t>
            </a:r>
            <a:r>
              <a:rPr lang="zh-CN">
                <a:solidFill>
                  <a:srgbClr val="5F493F"/>
                </a:solidFill>
                <a:sym typeface="+mn-ea"/>
              </a:rPr>
              <a:t>的四种</a:t>
            </a:r>
            <a:r>
              <a:rPr lang="zh-CN">
                <a:solidFill>
                  <a:srgbClr val="5F493F"/>
                </a:solidFill>
              </a:rPr>
              <a:t>材料的各自含量</a:t>
            </a:r>
            <a:endParaRPr b="1">
              <a:solidFill>
                <a:srgbClr val="5F493F"/>
              </a:solidFill>
            </a:endParaRPr>
          </a:p>
          <a:p>
            <a:r>
              <a:rPr b="1">
                <a:solidFill>
                  <a:srgbClr val="5F493F"/>
                </a:solidFill>
              </a:rPr>
              <a:t>性能函数：</a:t>
            </a:r>
            <a:r>
              <a:rPr lang="zh-CN">
                <a:solidFill>
                  <a:srgbClr val="5F493F"/>
                </a:solidFill>
                <a:sym typeface="+mn-ea"/>
              </a:rPr>
              <a:t>模拟10秒内所走的距离。</a:t>
            </a:r>
            <a:endParaRPr lang="en-US" altLang="zh-CN">
              <a:solidFill>
                <a:srgbClr val="5F493F"/>
              </a:solidFill>
              <a:sym typeface="+mn-ea"/>
            </a:endParaRPr>
          </a:p>
          <a:p>
            <a:r>
              <a:rPr b="1">
                <a:solidFill>
                  <a:srgbClr val="5F493F"/>
                </a:solidFill>
              </a:rPr>
              <a:t>对比算法：</a:t>
            </a:r>
            <a:r>
              <a:rPr lang="en-US" altLang="zh-CN" b="1">
                <a:solidFill>
                  <a:srgbClr val="5F493F"/>
                </a:solidFill>
              </a:rPr>
              <a:t>EA:</a:t>
            </a:r>
            <a:r>
              <a:rPr lang="en-US" altLang="zh-CN">
                <a:solidFill>
                  <a:srgbClr val="5F493F"/>
                </a:solidFill>
              </a:rPr>
              <a:t> single-objective evolutionary algorithm optimizing 	   	    performance</a:t>
            </a:r>
            <a:endParaRPr lang="en-US" altLang="zh-CN">
              <a:solidFill>
                <a:srgbClr val="5F493F"/>
              </a:solidFill>
            </a:endParaRPr>
          </a:p>
          <a:p>
            <a:r>
              <a:rPr lang="en-US" altLang="zh-CN" b="1">
                <a:solidFill>
                  <a:srgbClr val="5F493F"/>
                </a:solidFill>
              </a:rPr>
              <a:t>	    EA+D:</a:t>
            </a:r>
            <a:r>
              <a:rPr lang="en-US" altLang="zh-CN">
                <a:solidFill>
                  <a:srgbClr val="5F493F"/>
                </a:solidFill>
              </a:rPr>
              <a:t> two-objective evolutionary algorithm that optimizes 	   	    performance and diversity </a:t>
            </a:r>
            <a:endParaRPr lang="en-US" altLang="zh-CN">
              <a:solidFill>
                <a:srgbClr val="5F493F"/>
              </a:solidFill>
            </a:endParaRPr>
          </a:p>
          <a:p>
            <a:r>
              <a:rPr lang="en-US" altLang="zh-CN" sz="1600">
                <a:solidFill>
                  <a:srgbClr val="5F493F"/>
                </a:solidFill>
              </a:rPr>
              <a:t>	    (多样性是用特征空间中个体到其他个体的平均距离来衡量的)</a:t>
            </a:r>
            <a:endParaRPr lang="en-US" altLang="zh-CN" sz="1600">
              <a:solidFill>
                <a:srgbClr val="5F493F"/>
              </a:solidFill>
            </a:endParaRPr>
          </a:p>
          <a:p>
            <a:r>
              <a:rPr lang="en-US" altLang="zh-CN" b="1">
                <a:solidFill>
                  <a:srgbClr val="5F493F"/>
                </a:solidFill>
              </a:rPr>
              <a:t>	    MAP-Elites</a:t>
            </a:r>
            <a:endParaRPr lang="en-US" altLang="zh-CN" b="1">
              <a:solidFill>
                <a:srgbClr val="5F493F"/>
              </a:solidFill>
            </a:endParaRPr>
          </a:p>
          <a:p>
            <a:r>
              <a:rPr lang="en-US" altLang="zh-CN"/>
              <a:t>	</a:t>
            </a:r>
            <a:endParaRPr lang="en-US" altLang="zh-CN"/>
          </a:p>
        </p:txBody>
      </p:sp>
      <p:pic>
        <p:nvPicPr>
          <p:cNvPr id="5" name="图片 4"/>
          <p:cNvPicPr>
            <a:picLocks noChangeAspect="1"/>
          </p:cNvPicPr>
          <p:nvPr/>
        </p:nvPicPr>
        <p:blipFill>
          <a:blip r:embed="rId3"/>
          <a:srcRect l="9111" t="5231" r="9062" b="-3588"/>
          <a:stretch>
            <a:fillRect/>
          </a:stretch>
        </p:blipFill>
        <p:spPr>
          <a:xfrm>
            <a:off x="8385810" y="2030095"/>
            <a:ext cx="3023235" cy="2047875"/>
          </a:xfrm>
          <a:prstGeom prst="rect">
            <a:avLst/>
          </a:prstGeom>
        </p:spPr>
      </p:pic>
      <p:sp>
        <p:nvSpPr>
          <p:cNvPr id="6" name="文本框 5"/>
          <p:cNvSpPr txBox="1"/>
          <p:nvPr/>
        </p:nvSpPr>
        <p:spPr>
          <a:xfrm>
            <a:off x="8688705" y="4196715"/>
            <a:ext cx="2416810" cy="368300"/>
          </a:xfrm>
          <a:prstGeom prst="rect">
            <a:avLst/>
          </a:prstGeom>
          <a:noFill/>
        </p:spPr>
        <p:txBody>
          <a:bodyPr wrap="square" rtlCol="0">
            <a:spAutoFit/>
          </a:bodyPr>
          <a:p>
            <a:r>
              <a:rPr lang="zh-CN" altLang="en-US"/>
              <a:t> </a:t>
            </a:r>
            <a:r>
              <a:rPr lang="zh-CN" altLang="en-US" b="1">
                <a:solidFill>
                  <a:srgbClr val="5F493F"/>
                </a:solidFill>
              </a:rPr>
              <a:t>(Cheney et al. 2013)</a:t>
            </a:r>
            <a:endParaRPr lang="zh-CN" altLang="en-US" b="1">
              <a:solidFill>
                <a:srgbClr val="5F493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0" name="图形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pic>
        <p:nvPicPr>
          <p:cNvPr id="2" name="图片 1"/>
          <p:cNvPicPr>
            <a:picLocks noChangeAspect="1"/>
          </p:cNvPicPr>
          <p:nvPr/>
        </p:nvPicPr>
        <p:blipFill>
          <a:blip r:embed="rId3"/>
          <a:stretch>
            <a:fillRect/>
          </a:stretch>
        </p:blipFill>
        <p:spPr>
          <a:xfrm>
            <a:off x="539115" y="1773555"/>
            <a:ext cx="5476875" cy="3790950"/>
          </a:xfrm>
          <a:prstGeom prst="rect">
            <a:avLst/>
          </a:prstGeom>
        </p:spPr>
      </p:pic>
      <p:sp>
        <p:nvSpPr>
          <p:cNvPr id="3" name="文本框 2"/>
          <p:cNvSpPr txBox="1"/>
          <p:nvPr/>
        </p:nvSpPr>
        <p:spPr>
          <a:xfrm>
            <a:off x="333375" y="5646420"/>
            <a:ext cx="3482340" cy="368300"/>
          </a:xfrm>
          <a:prstGeom prst="rect">
            <a:avLst/>
          </a:prstGeom>
          <a:noFill/>
        </p:spPr>
        <p:txBody>
          <a:bodyPr wrap="square" rtlCol="0">
            <a:spAutoFit/>
          </a:bodyPr>
          <a:p>
            <a:r>
              <a:rPr lang="zh-CN" altLang="en-US"/>
              <a:t> </a:t>
            </a:r>
            <a:r>
              <a:rPr lang="zh-CN" altLang="en-US" b="1">
                <a:solidFill>
                  <a:srgbClr val="5F493F"/>
                </a:solidFill>
              </a:rPr>
              <a:t>(Cheney et al. 2013</a:t>
            </a:r>
            <a:r>
              <a:rPr lang="en-US" altLang="zh-CN" b="1">
                <a:solidFill>
                  <a:srgbClr val="5F493F"/>
                </a:solidFill>
              </a:rPr>
              <a:t>. </a:t>
            </a:r>
            <a:r>
              <a:rPr lang="en-US" altLang="zh-CN" b="1">
                <a:solidFill>
                  <a:srgbClr val="5F493F"/>
                </a:solidFill>
                <a:sym typeface="+mn-ea"/>
              </a:rPr>
              <a:t>Figure 5.</a:t>
            </a:r>
            <a:r>
              <a:rPr lang="zh-CN" altLang="en-US" b="1">
                <a:solidFill>
                  <a:srgbClr val="5F493F"/>
                </a:solidFill>
              </a:rPr>
              <a:t>)</a:t>
            </a:r>
            <a:endParaRPr lang="zh-CN" altLang="en-US" b="1">
              <a:solidFill>
                <a:srgbClr val="5F493F"/>
              </a:solidFill>
            </a:endParaRPr>
          </a:p>
        </p:txBody>
      </p:sp>
      <p:sp>
        <p:nvSpPr>
          <p:cNvPr id="4" name="文本框 3"/>
          <p:cNvSpPr txBox="1"/>
          <p:nvPr/>
        </p:nvSpPr>
        <p:spPr>
          <a:xfrm>
            <a:off x="539115" y="1074420"/>
            <a:ext cx="4445635" cy="398780"/>
          </a:xfrm>
          <a:prstGeom prst="rect">
            <a:avLst/>
          </a:prstGeom>
          <a:noFill/>
        </p:spPr>
        <p:txBody>
          <a:bodyPr wrap="square" rtlCol="0">
            <a:spAutoFit/>
          </a:bodyPr>
          <a:p>
            <a:r>
              <a:rPr sz="2000" b="1">
                <a:solidFill>
                  <a:srgbClr val="5F493F"/>
                </a:solidFill>
              </a:rPr>
              <a:t>实验过程：特征空间的编码</a:t>
            </a:r>
            <a:endParaRPr lang="en-US" altLang="zh-CN" sz="2000" b="1" dirty="0">
              <a:solidFill>
                <a:srgbClr val="5F493F"/>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5" name="文本框 4"/>
          <p:cNvSpPr txBox="1"/>
          <p:nvPr/>
        </p:nvSpPr>
        <p:spPr>
          <a:xfrm>
            <a:off x="133985" y="1524000"/>
            <a:ext cx="3389630" cy="645160"/>
          </a:xfrm>
          <a:prstGeom prst="rect">
            <a:avLst/>
          </a:prstGeom>
          <a:noFill/>
        </p:spPr>
        <p:txBody>
          <a:bodyPr wrap="square" rtlCol="0">
            <a:spAutoFit/>
          </a:bodyPr>
          <a:p>
            <a:pPr algn="ctr"/>
            <a:r>
              <a:rPr lang="zh-CN" altLang="en-US" sz="1200" b="1" dirty="0">
                <a:solidFill>
                  <a:schemeClr val="accent1"/>
                </a:solidFill>
                <a:effectLst>
                  <a:outerShdw blurRad="38100" dist="25400" dir="5400000" algn="ctr" rotWithShape="0">
                    <a:srgbClr val="6E747A">
                      <a:alpha val="43000"/>
                    </a:srgbClr>
                  </a:outerShdw>
                </a:effectLst>
                <a:latin typeface="思源黑体 CN Light" panose="020B0300000000000000" pitchFamily="34" charset="-122"/>
                <a:ea typeface="思源黑体 CN Light" panose="020B0300000000000000" pitchFamily="34" charset="-122"/>
                <a:cs typeface="Open Sans" panose="020B0606030504020204" pitchFamily="34" charset="0"/>
              </a:rPr>
              <a:t>因为节点具有规则的数学函数，</a:t>
            </a:r>
            <a:endParaRPr lang="zh-CN" altLang="en-US" sz="1200" b="1" dirty="0">
              <a:solidFill>
                <a:schemeClr val="accent1"/>
              </a:solidFill>
              <a:effectLst>
                <a:outerShdw blurRad="38100" dist="25400" dir="5400000" algn="ctr" rotWithShape="0">
                  <a:srgbClr val="6E747A">
                    <a:alpha val="43000"/>
                  </a:srgbClr>
                </a:outerShdw>
              </a:effectLst>
              <a:latin typeface="思源黑体 CN Light" panose="020B0300000000000000" pitchFamily="34" charset="-122"/>
              <a:ea typeface="思源黑体 CN Light" panose="020B0300000000000000" pitchFamily="34" charset="-122"/>
              <a:cs typeface="Open Sans" panose="020B0606030504020204" pitchFamily="34" charset="0"/>
            </a:endParaRPr>
          </a:p>
          <a:p>
            <a:pPr algn="ctr"/>
            <a:r>
              <a:rPr lang="zh-CN" altLang="en-US" sz="1200" b="1" dirty="0">
                <a:solidFill>
                  <a:schemeClr val="accent1"/>
                </a:solidFill>
                <a:effectLst>
                  <a:outerShdw blurRad="38100" dist="25400" dir="5400000" algn="ctr" rotWithShape="0">
                    <a:srgbClr val="6E747A">
                      <a:alpha val="43000"/>
                    </a:srgbClr>
                  </a:outerShdw>
                </a:effectLst>
                <a:latin typeface="思源黑体 CN Light" panose="020B0300000000000000" pitchFamily="34" charset="-122"/>
                <a:ea typeface="思源黑体 CN Light" panose="020B0300000000000000" pitchFamily="34" charset="-122"/>
                <a:cs typeface="Open Sans" panose="020B0606030504020204" pitchFamily="34" charset="0"/>
              </a:rPr>
              <a:t>输出模式往往是规则的</a:t>
            </a:r>
            <a:endParaRPr lang="zh-CN" altLang="en-US" sz="1200" b="1" dirty="0">
              <a:solidFill>
                <a:schemeClr val="accent1"/>
              </a:solidFill>
              <a:effectLst>
                <a:outerShdw blurRad="38100" dist="25400" dir="5400000" algn="ctr" rotWithShape="0">
                  <a:srgbClr val="6E747A">
                    <a:alpha val="43000"/>
                  </a:srgbClr>
                </a:outerShdw>
              </a:effectLst>
              <a:latin typeface="思源黑体 CN Light" panose="020B0300000000000000" pitchFamily="34" charset="-122"/>
              <a:ea typeface="思源黑体 CN Light" panose="020B0300000000000000" pitchFamily="34" charset="-122"/>
              <a:cs typeface="Open Sans" panose="020B0606030504020204" pitchFamily="34" charset="0"/>
            </a:endParaRPr>
          </a:p>
          <a:p>
            <a:pPr algn="ctr"/>
            <a:endParaRPr lang="zh-CN" altLang="en-US" sz="1200" b="1" dirty="0">
              <a:solidFill>
                <a:schemeClr val="accent1"/>
              </a:solidFill>
              <a:effectLst>
                <a:outerShdw blurRad="38100" dist="25400" dir="5400000" algn="ctr" rotWithShape="0">
                  <a:srgbClr val="6E747A">
                    <a:alpha val="43000"/>
                  </a:srgbClr>
                </a:outerShdw>
              </a:effectLst>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126" name="左弧形箭头 125"/>
          <p:cNvSpPr/>
          <p:nvPr/>
        </p:nvSpPr>
        <p:spPr>
          <a:xfrm>
            <a:off x="276860" y="1773555"/>
            <a:ext cx="467995" cy="1591310"/>
          </a:xfrm>
          <a:prstGeom prst="curvedRightArrow">
            <a:avLst/>
          </a:prstGeom>
        </p:spPr>
        <p:style>
          <a:lnRef idx="1">
            <a:schemeClr val="accent5"/>
          </a:lnRef>
          <a:fillRef idx="3">
            <a:schemeClr val="accent5"/>
          </a:fillRef>
          <a:effectRef idx="2">
            <a:schemeClr val="accent5"/>
          </a:effectRef>
          <a:fontRef idx="minor">
            <a:schemeClr val="lt1"/>
          </a:fontRef>
        </p:style>
        <p:txBody>
          <a:bodyPr rtlCol="0" anchor="ctr"/>
          <a:p>
            <a:pPr algn="ctr"/>
            <a:endParaRPr lang="zh-CN" altLang="en-US">
              <a:solidFill>
                <a:schemeClr val="tx1"/>
              </a:solidFill>
            </a:endParaRPr>
          </a:p>
        </p:txBody>
      </p:sp>
      <p:sp>
        <p:nvSpPr>
          <p:cNvPr id="9" name="文本框 8"/>
          <p:cNvSpPr txBox="1"/>
          <p:nvPr/>
        </p:nvSpPr>
        <p:spPr>
          <a:xfrm>
            <a:off x="474980" y="121285"/>
            <a:ext cx="8646160" cy="953135"/>
          </a:xfrm>
          <a:prstGeom prst="rect">
            <a:avLst/>
          </a:prstGeom>
          <a:noFill/>
        </p:spPr>
        <p:txBody>
          <a:bodyPr wrap="square" rtlCol="0">
            <a:spAutoFit/>
          </a:bodyPr>
          <a:p>
            <a:r>
              <a:rPr lang="zh-CN" altLang="en-US" sz="2800" b="1">
                <a:solidFill>
                  <a:srgbClr val="5F493F"/>
                </a:solidFill>
              </a:rPr>
              <a:t>Experiment</a:t>
            </a:r>
            <a:r>
              <a:rPr lang="en-US" altLang="zh-CN" sz="2800" b="1">
                <a:solidFill>
                  <a:srgbClr val="5F493F"/>
                </a:solidFill>
              </a:rPr>
              <a:t> 2</a:t>
            </a:r>
            <a:r>
              <a:rPr lang="zh-CN" altLang="en-US" sz="2800" b="1">
                <a:solidFill>
                  <a:srgbClr val="5F493F"/>
                </a:solidFill>
              </a:rPr>
              <a:t>：</a:t>
            </a:r>
            <a:endParaRPr lang="zh-CN" altLang="en-US" sz="2800" b="1">
              <a:solidFill>
                <a:srgbClr val="5F493F"/>
              </a:solidFill>
            </a:endParaRPr>
          </a:p>
          <a:p>
            <a:r>
              <a:rPr lang="en-US" altLang="zh-CN" sz="2800" b="1">
                <a:solidFill>
                  <a:srgbClr val="5F493F"/>
                </a:solidFill>
              </a:rPr>
              <a:t>Simulated soft, locomoting robot morphologies</a:t>
            </a:r>
            <a:endParaRPr lang="en-US" altLang="zh-CN" sz="2800" b="1">
              <a:solidFill>
                <a:srgbClr val="5F493F"/>
              </a:solidFill>
            </a:endParaRPr>
          </a:p>
        </p:txBody>
      </p:sp>
      <p:sp>
        <p:nvSpPr>
          <p:cNvPr id="8" name="文本框 7"/>
          <p:cNvSpPr txBox="1"/>
          <p:nvPr/>
        </p:nvSpPr>
        <p:spPr>
          <a:xfrm>
            <a:off x="6515100" y="2028825"/>
            <a:ext cx="5290820" cy="279971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l"/>
            <a:endParaRPr lang="zh-CN" sz="1600" b="1">
              <a:solidFill>
                <a:srgbClr val="5F493F"/>
              </a:solidFill>
              <a:sym typeface="+mn-ea"/>
            </a:endParaRPr>
          </a:p>
          <a:p>
            <a:pPr algn="l"/>
            <a:r>
              <a:rPr lang="zh-CN" sz="1600" b="1">
                <a:solidFill>
                  <a:srgbClr val="5F493F"/>
                </a:solidFill>
                <a:sym typeface="+mn-ea"/>
              </a:rPr>
              <a:t>总体思路</a:t>
            </a:r>
            <a:r>
              <a:rPr sz="1600" b="1">
                <a:solidFill>
                  <a:srgbClr val="5F493F"/>
                </a:solidFill>
                <a:sym typeface="+mn-ea"/>
              </a:rPr>
              <a:t>：</a:t>
            </a:r>
            <a:endParaRPr lang="en-US" altLang="zh-CN" sz="1600" b="1" dirty="0">
              <a:solidFill>
                <a:srgbClr val="5F493F"/>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algn="l"/>
            <a:r>
              <a:rPr lang="zh-CN" altLang="en-US" sz="1600">
                <a:solidFill>
                  <a:srgbClr val="5F493F"/>
                </a:solidFill>
                <a:sym typeface="+mn-ea"/>
              </a:rPr>
              <a:t>每个立体像素的材料都用一个组成模式生成网络(CPPN)进行编码</a:t>
            </a:r>
            <a:endParaRPr lang="zh-CN" altLang="en-US" sz="1600">
              <a:solidFill>
                <a:srgbClr val="5F493F"/>
              </a:solidFill>
            </a:endParaRPr>
          </a:p>
          <a:p>
            <a:pPr algn="l"/>
            <a:endParaRPr lang="zh-CN" altLang="en-US" sz="1600">
              <a:solidFill>
                <a:srgbClr val="5F493F"/>
              </a:solidFill>
              <a:sym typeface="+mn-ea"/>
            </a:endParaRPr>
          </a:p>
          <a:p>
            <a:pPr algn="l"/>
            <a:endParaRPr lang="zh-CN" altLang="en-US" sz="1600">
              <a:solidFill>
                <a:srgbClr val="5F493F"/>
              </a:solidFill>
              <a:sym typeface="+mn-ea"/>
            </a:endParaRPr>
          </a:p>
          <a:p>
            <a:pPr algn="l"/>
            <a:r>
              <a:rPr lang="zh-CN" sz="1600" b="1">
                <a:solidFill>
                  <a:srgbClr val="5F493F"/>
                </a:solidFill>
                <a:sym typeface="+mn-ea"/>
              </a:rPr>
              <a:t>具体实现</a:t>
            </a:r>
            <a:r>
              <a:rPr sz="1600" b="1">
                <a:solidFill>
                  <a:srgbClr val="5F493F"/>
                </a:solidFill>
                <a:sym typeface="+mn-ea"/>
              </a:rPr>
              <a:t>：</a:t>
            </a:r>
            <a:endParaRPr lang="zh-CN" altLang="en-US" sz="1600">
              <a:solidFill>
                <a:srgbClr val="5F493F"/>
              </a:solidFill>
            </a:endParaRPr>
          </a:p>
          <a:p>
            <a:pPr algn="l"/>
            <a:r>
              <a:rPr lang="zh-CN" altLang="en-US" sz="1600">
                <a:solidFill>
                  <a:srgbClr val="5F493F"/>
                </a:solidFill>
                <a:sym typeface="+mn-ea"/>
              </a:rPr>
              <a:t>对边界区域内的每个体素迭代查询CPPN，并根据该体素的坐标生成输出值。这些输出决定体素的存在和它们的材料属性，以指定一个软机器人。</a:t>
            </a:r>
            <a:endParaRPr lang="zh-CN" altLang="en-US" sz="1600">
              <a:solidFill>
                <a:srgbClr val="5F493F"/>
              </a:solidFill>
            </a:endParaRPr>
          </a:p>
          <a:p>
            <a:pPr algn="l"/>
            <a:endParaRPr lang="zh-CN" altLang="en-US" sz="1600">
              <a:solidFill>
                <a:srgbClr val="5F493F"/>
              </a:solidFill>
              <a:sym typeface="+mn-ea"/>
            </a:endParaRPr>
          </a:p>
        </p:txBody>
      </p:sp>
    </p:spTree>
  </p:cSld>
  <p:clrMapOvr>
    <a:masterClrMapping/>
  </p:clrMapOvr>
</p:sld>
</file>

<file path=ppt/tags/tag1.xml><?xml version="1.0" encoding="utf-8"?>
<p:tagLst xmlns:p="http://schemas.openxmlformats.org/presentationml/2006/main">
  <p:tag name="KSO_WM_UNIT_PLACING_PICTURE_USER_VIEWPORT" val="{&quot;height&quot;:5928,&quot;width&quot;:14376}"/>
</p:tagLst>
</file>

<file path=ppt/tags/tag2.xml><?xml version="1.0" encoding="utf-8"?>
<p:tagLst xmlns:p="http://schemas.openxmlformats.org/presentationml/2006/main">
  <p:tag name="COMMONDATA" val="eyJoZGlkIjoiYjEwZTk1MmNhYjk2NjY2NWQ5MGM0NjQ1ZGZjMjdlNjEifQ=="/>
</p:tagLst>
</file>

<file path=ppt/theme/theme1.xml><?xml version="1.0" encoding="utf-8"?>
<a:theme xmlns:a="http://schemas.openxmlformats.org/drawingml/2006/main" name="已停用母版样式">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4215</Words>
  <Application>WPS 演示</Application>
  <PresentationFormat>宽屏</PresentationFormat>
  <Paragraphs>226</Paragraphs>
  <Slides>21</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21</vt:i4>
      </vt:variant>
    </vt:vector>
  </HeadingPairs>
  <TitlesOfParts>
    <vt:vector size="40" baseType="lpstr">
      <vt:lpstr>Arial</vt:lpstr>
      <vt:lpstr>宋体</vt:lpstr>
      <vt:lpstr>Wingdings</vt:lpstr>
      <vt:lpstr>华文中宋</vt:lpstr>
      <vt:lpstr>思源黑体 CN Light</vt:lpstr>
      <vt:lpstr>黑体</vt:lpstr>
      <vt:lpstr>Open Sans</vt:lpstr>
      <vt:lpstr>Segoe Print</vt:lpstr>
      <vt:lpstr>思源宋体 CN Heavy</vt:lpstr>
      <vt:lpstr>微软雅黑</vt:lpstr>
      <vt:lpstr>Calibri</vt:lpstr>
      <vt:lpstr>等线</vt:lpstr>
      <vt:lpstr>Arial Unicode MS</vt:lpstr>
      <vt:lpstr>思源黑体 CN Bold</vt:lpstr>
      <vt:lpstr>思源黑体 CN Regular</vt:lpstr>
      <vt:lpstr>Akrobat Black</vt:lpstr>
      <vt:lpstr>Times New Roman</vt:lpstr>
      <vt:lpstr>Wingdings</vt:lpstr>
      <vt:lpstr>已停用母版样式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Yaojia Zhang</dc:creator>
  <cp:lastModifiedBy>△卿</cp:lastModifiedBy>
  <cp:revision>45</cp:revision>
  <dcterms:created xsi:type="dcterms:W3CDTF">2019-12-18T02:50:00Z</dcterms:created>
  <dcterms:modified xsi:type="dcterms:W3CDTF">2022-09-22T07:56:27Z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2052-11.1.0.10943</vt:lpwstr>
  </property>
  <property fmtid="{D5CDD505-2E9C-101B-9397-08002B2CF9AE}" pid="3" name="ICV">
    <vt:lpwstr>CB9EF889C32549F894B20A82AAC835DA</vt:lpwstr>
  </property>
</Properties>
</file>